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2" r:id="rId8"/>
    <p:sldId id="263" r:id="rId9"/>
    <p:sldId id="266" r:id="rId10"/>
    <p:sldId id="267" r:id="rId11"/>
    <p:sldId id="269" r:id="rId12"/>
    <p:sldId id="271" r:id="rId13"/>
    <p:sldId id="278"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72" r:id="rId31"/>
    <p:sldId id="273" r:id="rId32"/>
    <p:sldId id="274" r:id="rId33"/>
    <p:sldId id="275" r:id="rId34"/>
    <p:sldId id="277"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82" autoAdjust="0"/>
    <p:restoredTop sz="94660"/>
  </p:normalViewPr>
  <p:slideViewPr>
    <p:cSldViewPr>
      <p:cViewPr varScale="1">
        <p:scale>
          <a:sx n="100" d="100"/>
          <a:sy n="100" d="100"/>
        </p:scale>
        <p:origin x="-96"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78D0913C-BFD5-4475-8F7A-E1D235EDA041}" type="datetimeFigureOut">
              <a:rPr lang="ru-RU" smtClean="0"/>
              <a:pPr/>
              <a:t>08.02.2016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DFEA59CF-E129-4070-9C6F-160F0FC6ADE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8D0913C-BFD5-4475-8F7A-E1D235EDA041}" type="datetimeFigureOut">
              <a:rPr lang="ru-RU" smtClean="0"/>
              <a:pPr/>
              <a:t>08.02.2016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FEA59CF-E129-4070-9C6F-160F0FC6ADE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8D0913C-BFD5-4475-8F7A-E1D235EDA041}" type="datetimeFigureOut">
              <a:rPr lang="ru-RU" smtClean="0"/>
              <a:pPr/>
              <a:t>08.02.2016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FEA59CF-E129-4070-9C6F-160F0FC6ADE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8D0913C-BFD5-4475-8F7A-E1D235EDA041}" type="datetimeFigureOut">
              <a:rPr lang="ru-RU" smtClean="0"/>
              <a:pPr/>
              <a:t>08.02.2016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FEA59CF-E129-4070-9C6F-160F0FC6ADE3}"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8D0913C-BFD5-4475-8F7A-E1D235EDA041}" type="datetimeFigureOut">
              <a:rPr lang="ru-RU" smtClean="0"/>
              <a:pPr/>
              <a:t>08.02.2016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FEA59CF-E129-4070-9C6F-160F0FC6ADE3}"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8D0913C-BFD5-4475-8F7A-E1D235EDA041}" type="datetimeFigureOut">
              <a:rPr lang="ru-RU" smtClean="0"/>
              <a:pPr/>
              <a:t>08.02.2016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FEA59CF-E129-4070-9C6F-160F0FC6ADE3}"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8D0913C-BFD5-4475-8F7A-E1D235EDA041}" type="datetimeFigureOut">
              <a:rPr lang="ru-RU" smtClean="0"/>
              <a:pPr/>
              <a:t>08.02.2016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FEA59CF-E129-4070-9C6F-160F0FC6ADE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78D0913C-BFD5-4475-8F7A-E1D235EDA041}" type="datetimeFigureOut">
              <a:rPr lang="ru-RU" smtClean="0"/>
              <a:pPr/>
              <a:t>08.02.2016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FEA59CF-E129-4070-9C6F-160F0FC6ADE3}"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8D0913C-BFD5-4475-8F7A-E1D235EDA041}" type="datetimeFigureOut">
              <a:rPr lang="ru-RU" smtClean="0"/>
              <a:pPr/>
              <a:t>08.02.2016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FEA59CF-E129-4070-9C6F-160F0FC6ADE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78D0913C-BFD5-4475-8F7A-E1D235EDA041}" type="datetimeFigureOut">
              <a:rPr lang="ru-RU" smtClean="0"/>
              <a:pPr/>
              <a:t>08.02.2016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FEA59CF-E129-4070-9C6F-160F0FC6ADE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78D0913C-BFD5-4475-8F7A-E1D235EDA041}" type="datetimeFigureOut">
              <a:rPr lang="ru-RU" smtClean="0"/>
              <a:pPr/>
              <a:t>08.02.2016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DFEA59CF-E129-4070-9C6F-160F0FC6ADE3}"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D0913C-BFD5-4475-8F7A-E1D235EDA041}" type="datetimeFigureOut">
              <a:rPr lang="ru-RU" smtClean="0"/>
              <a:pPr/>
              <a:t>08.02.2016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FEA59CF-E129-4070-9C6F-160F0FC6ADE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11760" y="836712"/>
            <a:ext cx="6021328" cy="4005658"/>
          </a:xfrm>
        </p:spPr>
        <p:style>
          <a:lnRef idx="2">
            <a:schemeClr val="accent1"/>
          </a:lnRef>
          <a:fillRef idx="1">
            <a:schemeClr val="lt1"/>
          </a:fillRef>
          <a:effectRef idx="0">
            <a:schemeClr val="accent1"/>
          </a:effectRef>
          <a:fontRef idx="minor">
            <a:schemeClr val="dk1"/>
          </a:fontRef>
        </p:style>
        <p:txBody>
          <a:bodyPr>
            <a:normAutofit fontScale="90000"/>
          </a:bodyPr>
          <a:lstStyle/>
          <a:p>
            <a:pPr algn="r"/>
            <a:r>
              <a:rPr lang="ru-RU" sz="3600" b="1" cap="none" dirty="0" smtClean="0">
                <a:solidFill>
                  <a:schemeClr val="accent5">
                    <a:lumMod val="50000"/>
                  </a:schemeClr>
                </a:solidFill>
                <a:latin typeface="Times New Roman" pitchFamily="18" charset="0"/>
                <a:cs typeface="Times New Roman" pitchFamily="18" charset="0"/>
              </a:rPr>
              <a:t/>
            </a:r>
            <a:br>
              <a:rPr lang="ru-RU" sz="3600" b="1" cap="none" dirty="0" smtClean="0">
                <a:solidFill>
                  <a:schemeClr val="accent5">
                    <a:lumMod val="50000"/>
                  </a:schemeClr>
                </a:solidFill>
                <a:latin typeface="Times New Roman" pitchFamily="18" charset="0"/>
                <a:cs typeface="Times New Roman" pitchFamily="18" charset="0"/>
              </a:rPr>
            </a:br>
            <a:r>
              <a:rPr lang="ru-RU" sz="3600" b="1" dirty="0" smtClean="0">
                <a:solidFill>
                  <a:schemeClr val="accent5">
                    <a:lumMod val="50000"/>
                  </a:schemeClr>
                </a:solidFill>
                <a:latin typeface="Times New Roman" pitchFamily="18" charset="0"/>
                <a:cs typeface="Times New Roman" pitchFamily="18" charset="0"/>
              </a:rPr>
              <a:t/>
            </a:r>
            <a:br>
              <a:rPr lang="ru-RU" sz="3600" b="1" dirty="0" smtClean="0">
                <a:solidFill>
                  <a:schemeClr val="accent5">
                    <a:lumMod val="50000"/>
                  </a:schemeClr>
                </a:solidFill>
                <a:latin typeface="Times New Roman" pitchFamily="18" charset="0"/>
                <a:cs typeface="Times New Roman" pitchFamily="18" charset="0"/>
              </a:rPr>
            </a:br>
            <a:r>
              <a:rPr lang="ru-RU" sz="3600" b="1" dirty="0" smtClean="0">
                <a:solidFill>
                  <a:schemeClr val="accent5">
                    <a:lumMod val="50000"/>
                  </a:schemeClr>
                </a:solidFill>
                <a:latin typeface="Times New Roman" pitchFamily="18" charset="0"/>
                <a:cs typeface="Times New Roman" pitchFamily="18" charset="0"/>
              </a:rPr>
              <a:t/>
            </a:r>
            <a:br>
              <a:rPr lang="ru-RU" sz="3600" b="1" dirty="0" smtClean="0">
                <a:solidFill>
                  <a:schemeClr val="accent5">
                    <a:lumMod val="50000"/>
                  </a:schemeClr>
                </a:solidFill>
                <a:latin typeface="Times New Roman" pitchFamily="18" charset="0"/>
                <a:cs typeface="Times New Roman" pitchFamily="18" charset="0"/>
              </a:rPr>
            </a:br>
            <a:r>
              <a:rPr lang="ru-RU" sz="3600" b="1" dirty="0" smtClean="0">
                <a:solidFill>
                  <a:schemeClr val="accent5">
                    <a:lumMod val="50000"/>
                  </a:schemeClr>
                </a:solidFill>
                <a:latin typeface="Times New Roman" pitchFamily="18" charset="0"/>
                <a:cs typeface="Times New Roman" pitchFamily="18" charset="0"/>
              </a:rPr>
              <a:t/>
            </a:r>
            <a:br>
              <a:rPr lang="ru-RU" sz="3600" b="1" dirty="0" smtClean="0">
                <a:solidFill>
                  <a:schemeClr val="accent5">
                    <a:lumMod val="50000"/>
                  </a:schemeClr>
                </a:solidFill>
                <a:latin typeface="Times New Roman" pitchFamily="18" charset="0"/>
                <a:cs typeface="Times New Roman" pitchFamily="18" charset="0"/>
              </a:rPr>
            </a:br>
            <a:r>
              <a:rPr lang="ru-RU" sz="3100" b="1" cap="none" dirty="0" smtClean="0">
                <a:solidFill>
                  <a:schemeClr val="accent5">
                    <a:lumMod val="50000"/>
                  </a:schemeClr>
                </a:solidFill>
                <a:latin typeface="Times New Roman" pitchFamily="18" charset="0"/>
                <a:cs typeface="Times New Roman" pitchFamily="18" charset="0"/>
              </a:rPr>
              <a:t>Краткая </a:t>
            </a:r>
            <a:r>
              <a:rPr lang="ru-RU" sz="3100" b="1" dirty="0" smtClean="0">
                <a:solidFill>
                  <a:schemeClr val="accent5">
                    <a:lumMod val="50000"/>
                  </a:schemeClr>
                </a:solidFill>
                <a:latin typeface="Times New Roman" pitchFamily="18" charset="0"/>
                <a:cs typeface="Times New Roman" pitchFamily="18" charset="0"/>
              </a:rPr>
              <a:t>презентация </a:t>
            </a:r>
            <a:br>
              <a:rPr lang="ru-RU" sz="3100" b="1" dirty="0" smtClean="0">
                <a:solidFill>
                  <a:schemeClr val="accent5">
                    <a:lumMod val="50000"/>
                  </a:schemeClr>
                </a:solidFill>
                <a:latin typeface="Times New Roman" pitchFamily="18" charset="0"/>
                <a:cs typeface="Times New Roman" pitchFamily="18" charset="0"/>
              </a:rPr>
            </a:br>
            <a:r>
              <a:rPr lang="ru-RU" sz="3100" b="1" dirty="0" smtClean="0">
                <a:solidFill>
                  <a:schemeClr val="accent5">
                    <a:lumMod val="50000"/>
                  </a:schemeClr>
                </a:solidFill>
                <a:latin typeface="Times New Roman" pitchFamily="18" charset="0"/>
                <a:cs typeface="Times New Roman" pitchFamily="18" charset="0"/>
              </a:rPr>
              <a:t>Основной </a:t>
            </a:r>
            <a:r>
              <a:rPr lang="ru-RU" sz="3100" b="1" cap="none" dirty="0" smtClean="0">
                <a:solidFill>
                  <a:schemeClr val="accent5">
                    <a:lumMod val="50000"/>
                  </a:schemeClr>
                </a:solidFill>
                <a:latin typeface="Times New Roman" pitchFamily="18" charset="0"/>
                <a:cs typeface="Times New Roman" pitchFamily="18" charset="0"/>
              </a:rPr>
              <a:t/>
            </a:r>
            <a:br>
              <a:rPr lang="ru-RU" sz="3100" b="1" cap="none" dirty="0" smtClean="0">
                <a:solidFill>
                  <a:schemeClr val="accent5">
                    <a:lumMod val="50000"/>
                  </a:schemeClr>
                </a:solidFill>
                <a:latin typeface="Times New Roman" pitchFamily="18" charset="0"/>
                <a:cs typeface="Times New Roman" pitchFamily="18" charset="0"/>
              </a:rPr>
            </a:br>
            <a:r>
              <a:rPr lang="ru-RU" sz="3100" b="1" cap="none" dirty="0" smtClean="0">
                <a:solidFill>
                  <a:schemeClr val="accent5">
                    <a:lumMod val="50000"/>
                  </a:schemeClr>
                </a:solidFill>
                <a:latin typeface="Times New Roman" pitchFamily="18" charset="0"/>
                <a:cs typeface="Times New Roman" pitchFamily="18" charset="0"/>
              </a:rPr>
              <a:t> общеобразовательной программы муниципального дошкольного </a:t>
            </a:r>
            <a:br>
              <a:rPr lang="ru-RU" sz="3100" b="1" cap="none" dirty="0" smtClean="0">
                <a:solidFill>
                  <a:schemeClr val="accent5">
                    <a:lumMod val="50000"/>
                  </a:schemeClr>
                </a:solidFill>
                <a:latin typeface="Times New Roman" pitchFamily="18" charset="0"/>
                <a:cs typeface="Times New Roman" pitchFamily="18" charset="0"/>
              </a:rPr>
            </a:br>
            <a:r>
              <a:rPr lang="ru-RU" sz="3100" b="1" cap="none" dirty="0" smtClean="0">
                <a:solidFill>
                  <a:schemeClr val="accent5">
                    <a:lumMod val="50000"/>
                  </a:schemeClr>
                </a:solidFill>
                <a:latin typeface="Times New Roman" pitchFamily="18" charset="0"/>
                <a:cs typeface="Times New Roman" pitchFamily="18" charset="0"/>
              </a:rPr>
              <a:t>образовательного учреждения </a:t>
            </a:r>
            <a:br>
              <a:rPr lang="ru-RU" sz="3100" b="1" cap="none" dirty="0" smtClean="0">
                <a:solidFill>
                  <a:schemeClr val="accent5">
                    <a:lumMod val="50000"/>
                  </a:schemeClr>
                </a:solidFill>
                <a:latin typeface="Times New Roman" pitchFamily="18" charset="0"/>
                <a:cs typeface="Times New Roman" pitchFamily="18" charset="0"/>
              </a:rPr>
            </a:br>
            <a:r>
              <a:rPr lang="ru-RU" sz="3100" b="1" cap="none" dirty="0" smtClean="0">
                <a:solidFill>
                  <a:schemeClr val="accent5">
                    <a:lumMod val="50000"/>
                  </a:schemeClr>
                </a:solidFill>
                <a:latin typeface="Times New Roman" pitchFamily="18" charset="0"/>
                <a:cs typeface="Times New Roman" pitchFamily="18" charset="0"/>
              </a:rPr>
              <a:t>«Детский сад комбинированного </a:t>
            </a:r>
            <a:br>
              <a:rPr lang="ru-RU" sz="3100" b="1" cap="none" dirty="0" smtClean="0">
                <a:solidFill>
                  <a:schemeClr val="accent5">
                    <a:lumMod val="50000"/>
                  </a:schemeClr>
                </a:solidFill>
                <a:latin typeface="Times New Roman" pitchFamily="18" charset="0"/>
                <a:cs typeface="Times New Roman" pitchFamily="18" charset="0"/>
              </a:rPr>
            </a:br>
            <a:r>
              <a:rPr lang="ru-RU" sz="3100" b="1" cap="none" dirty="0" smtClean="0">
                <a:solidFill>
                  <a:schemeClr val="accent5">
                    <a:lumMod val="50000"/>
                  </a:schemeClr>
                </a:solidFill>
                <a:latin typeface="Times New Roman" pitchFamily="18" charset="0"/>
                <a:cs typeface="Times New Roman" pitchFamily="18" charset="0"/>
              </a:rPr>
              <a:t>вида № 226»</a:t>
            </a:r>
            <a:br>
              <a:rPr lang="ru-RU" sz="3100" b="1" cap="none" dirty="0" smtClean="0">
                <a:solidFill>
                  <a:schemeClr val="accent5">
                    <a:lumMod val="50000"/>
                  </a:schemeClr>
                </a:solidFill>
                <a:latin typeface="Times New Roman" pitchFamily="18" charset="0"/>
                <a:cs typeface="Times New Roman" pitchFamily="18" charset="0"/>
              </a:rPr>
            </a:br>
            <a:r>
              <a:rPr lang="ru-RU" sz="2800" b="1" dirty="0" smtClean="0">
                <a:solidFill>
                  <a:schemeClr val="accent5">
                    <a:lumMod val="50000"/>
                  </a:schemeClr>
                </a:solidFill>
                <a:latin typeface="Times New Roman" pitchFamily="18" charset="0"/>
                <a:cs typeface="Times New Roman" pitchFamily="18" charset="0"/>
              </a:rPr>
              <a:t/>
            </a:r>
            <a:br>
              <a:rPr lang="ru-RU" sz="2800" b="1" dirty="0" smtClean="0">
                <a:solidFill>
                  <a:schemeClr val="accent5">
                    <a:lumMod val="50000"/>
                  </a:schemeClr>
                </a:solidFill>
                <a:latin typeface="Times New Roman" pitchFamily="18" charset="0"/>
                <a:cs typeface="Times New Roman" pitchFamily="18" charset="0"/>
              </a:rPr>
            </a:br>
            <a:endParaRPr lang="ru-RU"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1785926"/>
            <a:ext cx="7498080" cy="4462474"/>
          </a:xfrm>
        </p:spPr>
        <p:txBody>
          <a:bodyPr>
            <a:normAutofit/>
          </a:bodyPr>
          <a:lstStyle/>
          <a:p>
            <a:r>
              <a:rPr lang="ru-RU" sz="2400" dirty="0" smtClean="0">
                <a:solidFill>
                  <a:schemeClr val="accent5">
                    <a:lumMod val="50000"/>
                  </a:schemeClr>
                </a:solidFill>
                <a:latin typeface="Times New Roman" pitchFamily="18" charset="0"/>
                <a:cs typeface="Times New Roman" pitchFamily="18" charset="0"/>
              </a:rPr>
              <a:t>игровой;</a:t>
            </a:r>
          </a:p>
          <a:p>
            <a:r>
              <a:rPr lang="ru-RU" sz="2400" dirty="0" smtClean="0">
                <a:solidFill>
                  <a:schemeClr val="accent5">
                    <a:lumMod val="50000"/>
                  </a:schemeClr>
                </a:solidFill>
                <a:latin typeface="Times New Roman" pitchFamily="18" charset="0"/>
                <a:cs typeface="Times New Roman" pitchFamily="18" charset="0"/>
              </a:rPr>
              <a:t>коммуникативной;</a:t>
            </a:r>
          </a:p>
          <a:p>
            <a:r>
              <a:rPr lang="ru-RU" sz="2400" dirty="0" smtClean="0">
                <a:solidFill>
                  <a:schemeClr val="accent5">
                    <a:lumMod val="50000"/>
                  </a:schemeClr>
                </a:solidFill>
                <a:latin typeface="Times New Roman" pitchFamily="18" charset="0"/>
                <a:cs typeface="Times New Roman" pitchFamily="18" charset="0"/>
              </a:rPr>
              <a:t>трудовой;</a:t>
            </a:r>
          </a:p>
          <a:p>
            <a:r>
              <a:rPr lang="ru-RU" sz="2400" dirty="0" smtClean="0">
                <a:solidFill>
                  <a:schemeClr val="accent5">
                    <a:lumMod val="50000"/>
                  </a:schemeClr>
                </a:solidFill>
                <a:latin typeface="Times New Roman" pitchFamily="18" charset="0"/>
                <a:cs typeface="Times New Roman" pitchFamily="18" charset="0"/>
              </a:rPr>
              <a:t>познавательно-исследовательской;</a:t>
            </a:r>
          </a:p>
          <a:p>
            <a:r>
              <a:rPr lang="ru-RU" sz="2400" dirty="0" smtClean="0">
                <a:solidFill>
                  <a:schemeClr val="accent5">
                    <a:lumMod val="50000"/>
                  </a:schemeClr>
                </a:solidFill>
                <a:latin typeface="Times New Roman" pitchFamily="18" charset="0"/>
                <a:cs typeface="Times New Roman" pitchFamily="18" charset="0"/>
              </a:rPr>
              <a:t>продуктивной;</a:t>
            </a:r>
          </a:p>
          <a:p>
            <a:r>
              <a:rPr lang="ru-RU" sz="2400" dirty="0" smtClean="0">
                <a:solidFill>
                  <a:schemeClr val="accent5">
                    <a:lumMod val="50000"/>
                  </a:schemeClr>
                </a:solidFill>
                <a:latin typeface="Times New Roman" pitchFamily="18" charset="0"/>
                <a:cs typeface="Times New Roman" pitchFamily="18" charset="0"/>
              </a:rPr>
              <a:t>музыкально-художественной;</a:t>
            </a:r>
          </a:p>
          <a:p>
            <a:r>
              <a:rPr lang="ru-RU" sz="2400" dirty="0" smtClean="0">
                <a:solidFill>
                  <a:schemeClr val="accent5">
                    <a:lumMod val="50000"/>
                  </a:schemeClr>
                </a:solidFill>
                <a:latin typeface="Times New Roman" pitchFamily="18" charset="0"/>
                <a:cs typeface="Times New Roman" pitchFamily="18" charset="0"/>
              </a:rPr>
              <a:t>чтения.</a:t>
            </a:r>
            <a:endParaRPr lang="ru-RU" sz="2400" dirty="0">
              <a:solidFill>
                <a:schemeClr val="accent5">
                  <a:lumMod val="50000"/>
                </a:schemeClr>
              </a:solidFill>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a:bodyPr>
          <a:lstStyle/>
          <a:p>
            <a:pPr algn="ctr"/>
            <a:r>
              <a:rPr lang="ru-RU" sz="2400" b="1" dirty="0" smtClean="0">
                <a:latin typeface="Times New Roman" pitchFamily="18" charset="0"/>
                <a:cs typeface="Times New Roman" pitchFamily="18" charset="0"/>
              </a:rPr>
              <a:t>Эти  цели реализуются в процессе разнообразных видов детской деятельности:</a:t>
            </a:r>
            <a:endParaRPr lang="ru-RU" sz="24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00" y="1500174"/>
            <a:ext cx="7933588" cy="5143536"/>
          </a:xfrm>
        </p:spPr>
        <p:style>
          <a:lnRef idx="2">
            <a:schemeClr val="accent1"/>
          </a:lnRef>
          <a:fillRef idx="1">
            <a:schemeClr val="lt1"/>
          </a:fillRef>
          <a:effectRef idx="0">
            <a:schemeClr val="accent1"/>
          </a:effectRef>
          <a:fontRef idx="minor">
            <a:schemeClr val="dk1"/>
          </a:fontRef>
        </p:style>
        <p:txBody>
          <a:bodyPr>
            <a:normAutofit fontScale="92500"/>
          </a:bodyPr>
          <a:lstStyle/>
          <a:p>
            <a:pPr lvl="0"/>
            <a:r>
              <a:rPr lang="ru-RU" sz="2000" dirty="0" smtClean="0">
                <a:solidFill>
                  <a:schemeClr val="accent5">
                    <a:lumMod val="50000"/>
                  </a:schemeClr>
                </a:solidFill>
                <a:latin typeface="Times New Roman" pitchFamily="18" charset="0"/>
                <a:cs typeface="Times New Roman" pitchFamily="18" charset="0"/>
              </a:rPr>
              <a:t>полноценное проживание ребенком всех этапов детства, обогащение детского развития</a:t>
            </a:r>
          </a:p>
          <a:p>
            <a:pPr lvl="0"/>
            <a:r>
              <a:rPr lang="ru-RU" sz="2000" dirty="0" smtClean="0">
                <a:solidFill>
                  <a:schemeClr val="accent5">
                    <a:lumMod val="50000"/>
                  </a:schemeClr>
                </a:solidFill>
                <a:latin typeface="Times New Roman" pitchFamily="18" charset="0"/>
                <a:cs typeface="Times New Roman" pitchFamily="18" charset="0"/>
              </a:rPr>
              <a:t>построение образовательной деятельности на основе индивидуальных особенностей каждого ребенка, при котором сам ребенок становится активным в выборе содержания своего образования</a:t>
            </a:r>
          </a:p>
          <a:p>
            <a:pPr lvl="0"/>
            <a:r>
              <a:rPr lang="ru-RU" sz="2000" dirty="0" smtClean="0">
                <a:solidFill>
                  <a:schemeClr val="accent5">
                    <a:lumMod val="50000"/>
                  </a:schemeClr>
                </a:solidFill>
                <a:latin typeface="Times New Roman" pitchFamily="18" charset="0"/>
                <a:cs typeface="Times New Roman" pitchFamily="18" charset="0"/>
              </a:rPr>
              <a:t>содействие и сотрудничество детей и взрослых, признание ребенка полноценным участником (субъектом) образовательных отношений</a:t>
            </a:r>
          </a:p>
          <a:p>
            <a:pPr lvl="0"/>
            <a:r>
              <a:rPr lang="ru-RU" sz="2000" dirty="0" smtClean="0">
                <a:solidFill>
                  <a:schemeClr val="accent5">
                    <a:lumMod val="50000"/>
                  </a:schemeClr>
                </a:solidFill>
                <a:latin typeface="Times New Roman" pitchFamily="18" charset="0"/>
                <a:cs typeface="Times New Roman" pitchFamily="18" charset="0"/>
              </a:rPr>
              <a:t>поддержка инициативы детей в различных видах деятельности</a:t>
            </a:r>
          </a:p>
          <a:p>
            <a:pPr lvl="0"/>
            <a:r>
              <a:rPr lang="ru-RU" sz="2000" dirty="0" smtClean="0">
                <a:solidFill>
                  <a:schemeClr val="accent5">
                    <a:lumMod val="50000"/>
                  </a:schemeClr>
                </a:solidFill>
                <a:latin typeface="Times New Roman" pitchFamily="18" charset="0"/>
                <a:cs typeface="Times New Roman" pitchFamily="18" charset="0"/>
              </a:rPr>
              <a:t>сотрудничество Организации с семьей</a:t>
            </a:r>
          </a:p>
          <a:p>
            <a:pPr lvl="0"/>
            <a:r>
              <a:rPr lang="ru-RU" sz="2000" dirty="0" smtClean="0">
                <a:solidFill>
                  <a:schemeClr val="accent5">
                    <a:lumMod val="50000"/>
                  </a:schemeClr>
                </a:solidFill>
                <a:latin typeface="Times New Roman" pitchFamily="18" charset="0"/>
                <a:cs typeface="Times New Roman" pitchFamily="18" charset="0"/>
              </a:rPr>
              <a:t>приобщение детей к </a:t>
            </a:r>
            <a:r>
              <a:rPr lang="ru-RU" sz="2000" dirty="0" err="1" smtClean="0">
                <a:solidFill>
                  <a:schemeClr val="accent5">
                    <a:lumMod val="50000"/>
                  </a:schemeClr>
                </a:solidFill>
                <a:latin typeface="Times New Roman" pitchFamily="18" charset="0"/>
                <a:cs typeface="Times New Roman" pitchFamily="18" charset="0"/>
              </a:rPr>
              <a:t>социокультурным</a:t>
            </a:r>
            <a:r>
              <a:rPr lang="ru-RU" sz="2000" dirty="0" smtClean="0">
                <a:solidFill>
                  <a:schemeClr val="accent5">
                    <a:lumMod val="50000"/>
                  </a:schemeClr>
                </a:solidFill>
                <a:latin typeface="Times New Roman" pitchFamily="18" charset="0"/>
                <a:cs typeface="Times New Roman" pitchFamily="18" charset="0"/>
              </a:rPr>
              <a:t> нормам, традициям семьи, общества и государства</a:t>
            </a:r>
          </a:p>
          <a:p>
            <a:pPr lvl="0"/>
            <a:r>
              <a:rPr lang="ru-RU" sz="2000" dirty="0" smtClean="0">
                <a:solidFill>
                  <a:schemeClr val="accent5">
                    <a:lumMod val="50000"/>
                  </a:schemeClr>
                </a:solidFill>
                <a:latin typeface="Times New Roman" pitchFamily="18" charset="0"/>
                <a:cs typeface="Times New Roman" pitchFamily="18" charset="0"/>
              </a:rPr>
              <a:t>формирование познавательных интересов ребенка в различных видах деятельности</a:t>
            </a:r>
          </a:p>
          <a:p>
            <a:pPr lvl="0"/>
            <a:r>
              <a:rPr lang="ru-RU" sz="2000" dirty="0" smtClean="0">
                <a:solidFill>
                  <a:schemeClr val="accent5">
                    <a:lumMod val="50000"/>
                  </a:schemeClr>
                </a:solidFill>
                <a:latin typeface="Times New Roman" pitchFamily="18" charset="0"/>
                <a:cs typeface="Times New Roman" pitchFamily="18" charset="0"/>
              </a:rPr>
              <a:t>возрастная адекватность дошкольного образования (соответствие условиям, требований, методов возрасту и особенностям развития)</a:t>
            </a:r>
          </a:p>
          <a:p>
            <a:pPr lvl="0"/>
            <a:r>
              <a:rPr lang="ru-RU" sz="2000" dirty="0" smtClean="0">
                <a:solidFill>
                  <a:schemeClr val="accent5">
                    <a:lumMod val="50000"/>
                  </a:schemeClr>
                </a:solidFill>
                <a:latin typeface="Times New Roman" pitchFamily="18" charset="0"/>
                <a:cs typeface="Times New Roman" pitchFamily="18" charset="0"/>
              </a:rPr>
              <a:t>учет этнокультурной ситуации развития детей </a:t>
            </a:r>
          </a:p>
          <a:p>
            <a:pPr>
              <a:buNone/>
            </a:pPr>
            <a:endParaRPr lang="ru-RU" sz="2000" dirty="0"/>
          </a:p>
        </p:txBody>
      </p:sp>
      <p:sp>
        <p:nvSpPr>
          <p:cNvPr id="2" name="Заголовок 1"/>
          <p:cNvSpPr>
            <a:spLocks noGrp="1"/>
          </p:cNvSpPr>
          <p:nvPr>
            <p:ph type="title"/>
          </p:nvPr>
        </p:nvSpPr>
        <p:spPr/>
        <p:txBody>
          <a:bodyPr>
            <a:normAutofit fontScale="90000"/>
          </a:bodyPr>
          <a:lstStyle/>
          <a:p>
            <a:pPr algn="ctr"/>
            <a:r>
              <a:rPr lang="ru-RU" sz="2400" b="1" dirty="0" smtClean="0">
                <a:latin typeface="Times New Roman" pitchFamily="18" charset="0"/>
                <a:cs typeface="Times New Roman" pitchFamily="18" charset="0"/>
              </a:rPr>
              <a:t>Принципы о</a:t>
            </a:r>
            <a:r>
              <a:rPr lang="ru-RU" sz="2400" b="1" dirty="0" smtClean="0">
                <a:solidFill>
                  <a:schemeClr val="accent5">
                    <a:lumMod val="50000"/>
                  </a:schemeClr>
                </a:solidFill>
                <a:latin typeface="Times New Roman" pitchFamily="18" charset="0"/>
                <a:cs typeface="Times New Roman" pitchFamily="18" charset="0"/>
              </a:rPr>
              <a:t>сновной общеобразовательной программы МДОУ «Детский сад комбинированного </a:t>
            </a:r>
            <a:br>
              <a:rPr lang="ru-RU" sz="2400" b="1" dirty="0" smtClean="0">
                <a:solidFill>
                  <a:schemeClr val="accent5">
                    <a:lumMod val="50000"/>
                  </a:schemeClr>
                </a:solidFill>
                <a:latin typeface="Times New Roman" pitchFamily="18" charset="0"/>
                <a:cs typeface="Times New Roman" pitchFamily="18" charset="0"/>
              </a:rPr>
            </a:br>
            <a:r>
              <a:rPr lang="ru-RU" sz="2400" b="1" dirty="0" smtClean="0">
                <a:solidFill>
                  <a:schemeClr val="accent5">
                    <a:lumMod val="50000"/>
                  </a:schemeClr>
                </a:solidFill>
                <a:latin typeface="Times New Roman" pitchFamily="18" charset="0"/>
                <a:cs typeface="Times New Roman" pitchFamily="18" charset="0"/>
              </a:rPr>
              <a:t>вида № 226»:</a:t>
            </a:r>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1714488"/>
            <a:ext cx="7640956" cy="4533912"/>
          </a:xfrm>
        </p:spPr>
        <p:txBody>
          <a:bodyPr>
            <a:normAutofit fontScale="92500" lnSpcReduction="20000"/>
          </a:bodyPr>
          <a:lstStyle/>
          <a:p>
            <a:pPr>
              <a:buNone/>
            </a:pPr>
            <a:r>
              <a:rPr lang="ru-RU" b="1" dirty="0" smtClean="0">
                <a:solidFill>
                  <a:schemeClr val="accent5">
                    <a:lumMod val="50000"/>
                  </a:schemeClr>
                </a:solidFill>
                <a:latin typeface="Times New Roman" pitchFamily="18" charset="0"/>
                <a:cs typeface="Times New Roman" pitchFamily="18" charset="0"/>
              </a:rPr>
              <a:t>Общее количество групп: </a:t>
            </a:r>
            <a:r>
              <a:rPr lang="ru-RU" dirty="0" smtClean="0">
                <a:solidFill>
                  <a:schemeClr val="accent5">
                    <a:lumMod val="50000"/>
                  </a:schemeClr>
                </a:solidFill>
                <a:latin typeface="Times New Roman" pitchFamily="18" charset="0"/>
                <a:cs typeface="Times New Roman" pitchFamily="18" charset="0"/>
              </a:rPr>
              <a:t> 11 групп с фактическим числом воспитанников на начало учебного года- 216 </a:t>
            </a:r>
          </a:p>
          <a:p>
            <a:pPr>
              <a:buNone/>
            </a:pPr>
            <a:r>
              <a:rPr lang="ru-RU" dirty="0" smtClean="0">
                <a:solidFill>
                  <a:schemeClr val="accent5">
                    <a:lumMod val="50000"/>
                  </a:schemeClr>
                </a:solidFill>
                <a:latin typeface="Times New Roman" pitchFamily="18" charset="0"/>
                <a:cs typeface="Times New Roman" pitchFamily="18" charset="0"/>
              </a:rPr>
              <a:t>Из них: </a:t>
            </a:r>
          </a:p>
          <a:p>
            <a:r>
              <a:rPr lang="ru-RU" dirty="0" smtClean="0">
                <a:solidFill>
                  <a:schemeClr val="accent5">
                    <a:lumMod val="50000"/>
                  </a:schemeClr>
                </a:solidFill>
                <a:latin typeface="Times New Roman" pitchFamily="18" charset="0"/>
                <a:cs typeface="Times New Roman" pitchFamily="18" charset="0"/>
              </a:rPr>
              <a:t>Младшая группа (3-4 года) - 2</a:t>
            </a:r>
          </a:p>
          <a:p>
            <a:r>
              <a:rPr lang="ru-RU" dirty="0" smtClean="0">
                <a:solidFill>
                  <a:schemeClr val="accent5">
                    <a:lumMod val="50000"/>
                  </a:schemeClr>
                </a:solidFill>
                <a:latin typeface="Times New Roman" pitchFamily="18" charset="0"/>
                <a:cs typeface="Times New Roman" pitchFamily="18" charset="0"/>
              </a:rPr>
              <a:t>Средняя группа (4-5 лет) - 1</a:t>
            </a:r>
          </a:p>
          <a:p>
            <a:r>
              <a:rPr lang="ru-RU" dirty="0" smtClean="0">
                <a:solidFill>
                  <a:schemeClr val="accent5">
                    <a:lumMod val="50000"/>
                  </a:schemeClr>
                </a:solidFill>
                <a:latin typeface="Times New Roman" pitchFamily="18" charset="0"/>
                <a:cs typeface="Times New Roman" pitchFamily="18" charset="0"/>
              </a:rPr>
              <a:t>Старшая группа (5-6  лет) – 1</a:t>
            </a:r>
          </a:p>
          <a:p>
            <a:r>
              <a:rPr lang="ru-RU" dirty="0" smtClean="0">
                <a:solidFill>
                  <a:schemeClr val="accent5">
                    <a:lumMod val="50000"/>
                  </a:schemeClr>
                </a:solidFill>
                <a:latin typeface="Times New Roman" pitchFamily="18" charset="0"/>
                <a:cs typeface="Times New Roman" pitchFamily="18" charset="0"/>
              </a:rPr>
              <a:t>Подготовительная группа (6-7 лет)  - 1</a:t>
            </a:r>
          </a:p>
          <a:p>
            <a:r>
              <a:rPr lang="ru-RU" dirty="0" smtClean="0">
                <a:solidFill>
                  <a:schemeClr val="accent5">
                    <a:lumMod val="50000"/>
                  </a:schemeClr>
                </a:solidFill>
                <a:latin typeface="Times New Roman" pitchFamily="18" charset="0"/>
                <a:cs typeface="Times New Roman" pitchFamily="18" charset="0"/>
              </a:rPr>
              <a:t>Старшая логопедическая группа (ОНР) - 1</a:t>
            </a:r>
          </a:p>
          <a:p>
            <a:r>
              <a:rPr lang="ru-RU" dirty="0" smtClean="0">
                <a:solidFill>
                  <a:schemeClr val="accent5">
                    <a:lumMod val="50000"/>
                  </a:schemeClr>
                </a:solidFill>
                <a:latin typeface="Times New Roman" pitchFamily="18" charset="0"/>
                <a:cs typeface="Times New Roman" pitchFamily="18" charset="0"/>
              </a:rPr>
              <a:t>Подготовительная логопедическая группа (ОНР) – 1</a:t>
            </a:r>
          </a:p>
          <a:p>
            <a:r>
              <a:rPr lang="ru-RU" dirty="0" smtClean="0">
                <a:solidFill>
                  <a:schemeClr val="accent5">
                    <a:lumMod val="50000"/>
                  </a:schemeClr>
                </a:solidFill>
                <a:latin typeface="Times New Roman" pitchFamily="18" charset="0"/>
                <a:cs typeface="Times New Roman" pitchFamily="18" charset="0"/>
              </a:rPr>
              <a:t>Семейные дошкольные группы – 2</a:t>
            </a:r>
          </a:p>
          <a:p>
            <a:r>
              <a:rPr lang="ru-RU" dirty="0" smtClean="0">
                <a:solidFill>
                  <a:schemeClr val="accent5">
                    <a:lumMod val="50000"/>
                  </a:schemeClr>
                </a:solidFill>
                <a:latin typeface="Times New Roman" pitchFamily="18" charset="0"/>
                <a:cs typeface="Times New Roman" pitchFamily="18" charset="0"/>
              </a:rPr>
              <a:t>Группы кратковременного </a:t>
            </a:r>
            <a:r>
              <a:rPr lang="ru-RU" dirty="0" smtClean="0">
                <a:solidFill>
                  <a:schemeClr val="accent5">
                    <a:lumMod val="50000"/>
                  </a:schemeClr>
                </a:solidFill>
                <a:latin typeface="Times New Roman" pitchFamily="18" charset="0"/>
                <a:cs typeface="Times New Roman" pitchFamily="18" charset="0"/>
              </a:rPr>
              <a:t>пребывания -2 </a:t>
            </a:r>
            <a:endParaRPr lang="ru-RU" dirty="0" smtClean="0">
              <a:solidFill>
                <a:schemeClr val="accent5">
                  <a:lumMod val="50000"/>
                </a:schemeClr>
              </a:solidFill>
              <a:latin typeface="Times New Roman" pitchFamily="18" charset="0"/>
              <a:cs typeface="Times New Roman" pitchFamily="18" charset="0"/>
            </a:endParaRPr>
          </a:p>
          <a:p>
            <a:pPr>
              <a:buNone/>
            </a:pPr>
            <a:endParaRPr lang="ru-RU" dirty="0"/>
          </a:p>
        </p:txBody>
      </p:sp>
      <p:sp>
        <p:nvSpPr>
          <p:cNvPr id="2" name="Заголовок 1"/>
          <p:cNvSpPr>
            <a:spLocks noGrp="1"/>
          </p:cNvSpPr>
          <p:nvPr>
            <p:ph type="title"/>
          </p:nvPr>
        </p:nvSpPr>
        <p:spPr>
          <a:xfrm>
            <a:off x="1142976" y="274638"/>
            <a:ext cx="7790712" cy="1296974"/>
          </a:xfrm>
        </p:spPr>
        <p:txBody>
          <a:bodyPr>
            <a:normAutofit/>
          </a:bodyPr>
          <a:lstStyle/>
          <a:p>
            <a:pPr algn="ctr"/>
            <a:r>
              <a:rPr lang="ru-RU" sz="2200" b="1" dirty="0" smtClean="0">
                <a:latin typeface="Times New Roman" pitchFamily="18" charset="0"/>
                <a:cs typeface="Times New Roman" pitchFamily="18" charset="0"/>
              </a:rPr>
              <a:t>В МДОУ «Детский сад комбинированного вида № 214»</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воспитываются дети раннего и дошкольного возраста:</a:t>
            </a:r>
            <a:endParaRPr lang="ru-RU" sz="2200" b="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251520" y="428605"/>
          <a:ext cx="8463885" cy="6060779"/>
        </p:xfrm>
        <a:graphic>
          <a:graphicData uri="http://schemas.openxmlformats.org/drawingml/2006/table">
            <a:tbl>
              <a:tblPr firstRow="1" bandRow="1">
                <a:tableStyleId>{5C22544A-7EE6-4342-B048-85BDC9FD1C3A}</a:tableStyleId>
              </a:tblPr>
              <a:tblGrid>
                <a:gridCol w="3096344"/>
                <a:gridCol w="2546246"/>
                <a:gridCol w="2821295"/>
              </a:tblGrid>
              <a:tr h="433290">
                <a:tc>
                  <a:txBody>
                    <a:bodyPr/>
                    <a:lstStyle/>
                    <a:p>
                      <a:pPr algn="ctr"/>
                      <a:r>
                        <a:rPr kumimoji="0" lang="ru-RU" sz="1800" b="1" kern="1200" dirty="0" smtClean="0">
                          <a:solidFill>
                            <a:schemeClr val="lt1"/>
                          </a:solidFill>
                          <a:latin typeface="+mn-lt"/>
                          <a:ea typeface="+mn-ea"/>
                          <a:cs typeface="+mn-cs"/>
                        </a:rPr>
                        <a:t>Группа</a:t>
                      </a:r>
                      <a:endParaRPr lang="ru-RU" dirty="0"/>
                    </a:p>
                  </a:txBody>
                  <a:tcPr/>
                </a:tc>
                <a:tc>
                  <a:txBody>
                    <a:bodyPr/>
                    <a:lstStyle/>
                    <a:p>
                      <a:pPr algn="ctr"/>
                      <a:r>
                        <a:rPr kumimoji="0" lang="ru-RU" sz="1800" b="1" kern="1200" dirty="0" smtClean="0">
                          <a:solidFill>
                            <a:schemeClr val="lt1"/>
                          </a:solidFill>
                          <a:latin typeface="+mn-lt"/>
                          <a:ea typeface="+mn-ea"/>
                          <a:cs typeface="+mn-cs"/>
                        </a:rPr>
                        <a:t>Возраст</a:t>
                      </a:r>
                      <a:endParaRPr lang="ru-RU" dirty="0"/>
                    </a:p>
                  </a:txBody>
                  <a:tcPr/>
                </a:tc>
                <a:tc>
                  <a:txBody>
                    <a:bodyPr/>
                    <a:lstStyle/>
                    <a:p>
                      <a:pPr algn="ctr"/>
                      <a:r>
                        <a:rPr kumimoji="0" lang="ru-RU" sz="1800" b="1" kern="1200" dirty="0" smtClean="0">
                          <a:solidFill>
                            <a:schemeClr val="lt1"/>
                          </a:solidFill>
                          <a:latin typeface="+mn-lt"/>
                          <a:ea typeface="+mn-ea"/>
                          <a:cs typeface="+mn-cs"/>
                        </a:rPr>
                        <a:t>Количество детей</a:t>
                      </a:r>
                      <a:endParaRPr lang="ru-RU" dirty="0"/>
                    </a:p>
                  </a:txBody>
                  <a:tcPr/>
                </a:tc>
              </a:tr>
              <a:tr h="467429">
                <a:tc>
                  <a:txBody>
                    <a:bodyPr/>
                    <a:lstStyle/>
                    <a:p>
                      <a:r>
                        <a:rPr kumimoji="0" lang="ru-RU" sz="1800" kern="1200" dirty="0" smtClean="0">
                          <a:solidFill>
                            <a:schemeClr val="dk1"/>
                          </a:solidFill>
                          <a:latin typeface="Times New Roman" pitchFamily="18" charset="0"/>
                          <a:ea typeface="+mn-ea"/>
                          <a:cs typeface="Times New Roman" pitchFamily="18" charset="0"/>
                        </a:rPr>
                        <a:t>младшая </a:t>
                      </a:r>
                      <a:r>
                        <a:rPr kumimoji="0" lang="ru-RU" sz="1800" kern="1200" dirty="0" smtClean="0">
                          <a:solidFill>
                            <a:schemeClr val="dk1"/>
                          </a:solidFill>
                          <a:latin typeface="Times New Roman" pitchFamily="18" charset="0"/>
                          <a:ea typeface="+mn-ea"/>
                          <a:cs typeface="Times New Roman" pitchFamily="18" charset="0"/>
                        </a:rPr>
                        <a:t>группа 1</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3-4 года</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32 человека</a:t>
                      </a:r>
                      <a:endParaRPr lang="ru-RU" dirty="0">
                        <a:latin typeface="Times New Roman" pitchFamily="18" charset="0"/>
                        <a:cs typeface="Times New Roman" pitchFamily="18" charset="0"/>
                      </a:endParaRPr>
                    </a:p>
                  </a:txBody>
                  <a:tcPr/>
                </a:tc>
              </a:tr>
              <a:tr h="433290">
                <a:tc>
                  <a:txBody>
                    <a:bodyPr/>
                    <a:lstStyle/>
                    <a:p>
                      <a:r>
                        <a:rPr kumimoji="0" lang="ru-RU" sz="1800" kern="1200" dirty="0" smtClean="0">
                          <a:solidFill>
                            <a:schemeClr val="dk1"/>
                          </a:solidFill>
                          <a:latin typeface="Times New Roman" pitchFamily="18" charset="0"/>
                          <a:ea typeface="+mn-ea"/>
                          <a:cs typeface="Times New Roman" pitchFamily="18" charset="0"/>
                        </a:rPr>
                        <a:t>младшая </a:t>
                      </a:r>
                      <a:r>
                        <a:rPr kumimoji="0" lang="ru-RU" sz="1800" kern="1200" dirty="0" smtClean="0">
                          <a:solidFill>
                            <a:schemeClr val="dk1"/>
                          </a:solidFill>
                          <a:latin typeface="Times New Roman" pitchFamily="18" charset="0"/>
                          <a:ea typeface="+mn-ea"/>
                          <a:cs typeface="Times New Roman" pitchFamily="18" charset="0"/>
                        </a:rPr>
                        <a:t>группа 2 </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3-4 года</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36 </a:t>
                      </a:r>
                      <a:r>
                        <a:rPr kumimoji="0" lang="ru-RU" sz="1800" kern="1200" dirty="0" smtClean="0">
                          <a:solidFill>
                            <a:schemeClr val="dk1"/>
                          </a:solidFill>
                          <a:latin typeface="Times New Roman" pitchFamily="18" charset="0"/>
                          <a:ea typeface="+mn-ea"/>
                          <a:cs typeface="Times New Roman" pitchFamily="18" charset="0"/>
                        </a:rPr>
                        <a:t>человек</a:t>
                      </a:r>
                      <a:endParaRPr lang="ru-RU" dirty="0">
                        <a:latin typeface="Times New Roman" pitchFamily="18" charset="0"/>
                        <a:cs typeface="Times New Roman" pitchFamily="18" charset="0"/>
                      </a:endParaRPr>
                    </a:p>
                  </a:txBody>
                  <a:tcPr/>
                </a:tc>
              </a:tr>
              <a:tr h="433290">
                <a:tc>
                  <a:txBody>
                    <a:bodyPr/>
                    <a:lstStyle/>
                    <a:p>
                      <a:r>
                        <a:rPr kumimoji="0" lang="ru-RU" sz="1800" kern="1200" dirty="0" smtClean="0">
                          <a:solidFill>
                            <a:schemeClr val="dk1"/>
                          </a:solidFill>
                          <a:latin typeface="Times New Roman" pitchFamily="18" charset="0"/>
                          <a:ea typeface="+mn-ea"/>
                          <a:cs typeface="Times New Roman" pitchFamily="18" charset="0"/>
                        </a:rPr>
                        <a:t>средняя группа </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4-5 лет</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37 </a:t>
                      </a:r>
                      <a:r>
                        <a:rPr kumimoji="0" lang="ru-RU" sz="1800" kern="1200" dirty="0" smtClean="0">
                          <a:solidFill>
                            <a:schemeClr val="dk1"/>
                          </a:solidFill>
                          <a:latin typeface="Times New Roman" pitchFamily="18" charset="0"/>
                          <a:ea typeface="+mn-ea"/>
                          <a:cs typeface="Times New Roman" pitchFamily="18" charset="0"/>
                        </a:rPr>
                        <a:t>человек</a:t>
                      </a:r>
                      <a:endParaRPr lang="ru-RU" dirty="0">
                        <a:latin typeface="Times New Roman" pitchFamily="18" charset="0"/>
                        <a:cs typeface="Times New Roman" pitchFamily="18" charset="0"/>
                      </a:endParaRPr>
                    </a:p>
                  </a:txBody>
                  <a:tcPr/>
                </a:tc>
              </a:tr>
              <a:tr h="433290">
                <a:tc>
                  <a:txBody>
                    <a:bodyPr/>
                    <a:lstStyle/>
                    <a:p>
                      <a:r>
                        <a:rPr kumimoji="0" lang="ru-RU" sz="1800" kern="1200" dirty="0" smtClean="0">
                          <a:solidFill>
                            <a:schemeClr val="dk1"/>
                          </a:solidFill>
                          <a:latin typeface="Times New Roman" pitchFamily="18" charset="0"/>
                          <a:ea typeface="+mn-ea"/>
                          <a:cs typeface="Times New Roman" pitchFamily="18" charset="0"/>
                        </a:rPr>
                        <a:t>старшая группа </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5-6 лет</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37 человек</a:t>
                      </a:r>
                      <a:endParaRPr lang="ru-RU" dirty="0">
                        <a:latin typeface="Times New Roman" pitchFamily="18" charset="0"/>
                        <a:cs typeface="Times New Roman" pitchFamily="18" charset="0"/>
                      </a:endParaRPr>
                    </a:p>
                  </a:txBody>
                  <a:tcPr/>
                </a:tc>
              </a:tr>
              <a:tr h="433290">
                <a:tc>
                  <a:txBody>
                    <a:bodyPr/>
                    <a:lstStyle/>
                    <a:p>
                      <a:r>
                        <a:rPr kumimoji="0" lang="ru-RU" sz="1800" kern="1200" dirty="0" smtClean="0">
                          <a:solidFill>
                            <a:schemeClr val="dk1"/>
                          </a:solidFill>
                          <a:latin typeface="Times New Roman" pitchFamily="18" charset="0"/>
                          <a:ea typeface="+mn-ea"/>
                          <a:cs typeface="Times New Roman" pitchFamily="18" charset="0"/>
                        </a:rPr>
                        <a:t>подготовительная группа</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6-7 лет</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27 </a:t>
                      </a:r>
                      <a:r>
                        <a:rPr kumimoji="0" lang="ru-RU" sz="1800" kern="1200" dirty="0" smtClean="0">
                          <a:solidFill>
                            <a:schemeClr val="dk1"/>
                          </a:solidFill>
                          <a:latin typeface="Times New Roman" pitchFamily="18" charset="0"/>
                          <a:ea typeface="+mn-ea"/>
                          <a:cs typeface="Times New Roman" pitchFamily="18" charset="0"/>
                        </a:rPr>
                        <a:t>человек</a:t>
                      </a:r>
                      <a:endParaRPr lang="ru-RU" dirty="0">
                        <a:latin typeface="Times New Roman" pitchFamily="18" charset="0"/>
                        <a:cs typeface="Times New Roman" pitchFamily="18" charset="0"/>
                      </a:endParaRPr>
                    </a:p>
                  </a:txBody>
                  <a:tcPr/>
                </a:tc>
              </a:tr>
              <a:tr h="433290">
                <a:tc>
                  <a:txBody>
                    <a:bodyPr/>
                    <a:lstStyle/>
                    <a:p>
                      <a:r>
                        <a:rPr kumimoji="0" lang="ru-RU" sz="1800" kern="1200" dirty="0" smtClean="0">
                          <a:solidFill>
                            <a:schemeClr val="dk1"/>
                          </a:solidFill>
                          <a:latin typeface="Times New Roman" pitchFamily="18" charset="0"/>
                          <a:ea typeface="+mn-ea"/>
                          <a:cs typeface="Times New Roman" pitchFamily="18" charset="0"/>
                        </a:rPr>
                        <a:t>старшая логопедическая группа</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5-6 лет</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15 </a:t>
                      </a:r>
                      <a:r>
                        <a:rPr kumimoji="0" lang="ru-RU" sz="1800" kern="1200" dirty="0" smtClean="0">
                          <a:solidFill>
                            <a:schemeClr val="dk1"/>
                          </a:solidFill>
                          <a:latin typeface="Times New Roman" pitchFamily="18" charset="0"/>
                          <a:ea typeface="+mn-ea"/>
                          <a:cs typeface="Times New Roman" pitchFamily="18" charset="0"/>
                        </a:rPr>
                        <a:t>человек</a:t>
                      </a:r>
                      <a:endParaRPr lang="ru-RU" dirty="0">
                        <a:latin typeface="Times New Roman" pitchFamily="18" charset="0"/>
                        <a:cs typeface="Times New Roman" pitchFamily="18" charset="0"/>
                      </a:endParaRPr>
                    </a:p>
                  </a:txBody>
                  <a:tcPr/>
                </a:tc>
              </a:tr>
              <a:tr h="433290">
                <a:tc>
                  <a:txBody>
                    <a:bodyPr/>
                    <a:lstStyle/>
                    <a:p>
                      <a:r>
                        <a:rPr kumimoji="0" lang="ru-RU" sz="1800" kern="1200" dirty="0" smtClean="0">
                          <a:solidFill>
                            <a:schemeClr val="dk1"/>
                          </a:solidFill>
                          <a:latin typeface="Times New Roman" pitchFamily="18" charset="0"/>
                          <a:ea typeface="+mn-ea"/>
                          <a:cs typeface="Times New Roman" pitchFamily="18" charset="0"/>
                        </a:rPr>
                        <a:t>подготовительная логопедическая группа</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6-7 лет</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11 </a:t>
                      </a:r>
                      <a:r>
                        <a:rPr kumimoji="0" lang="ru-RU" sz="1800" kern="1200" dirty="0" smtClean="0">
                          <a:solidFill>
                            <a:schemeClr val="dk1"/>
                          </a:solidFill>
                          <a:latin typeface="Times New Roman" pitchFamily="18" charset="0"/>
                          <a:ea typeface="+mn-ea"/>
                          <a:cs typeface="Times New Roman" pitchFamily="18" charset="0"/>
                        </a:rPr>
                        <a:t>человек</a:t>
                      </a:r>
                      <a:endParaRPr lang="ru-RU" dirty="0">
                        <a:latin typeface="Times New Roman" pitchFamily="18" charset="0"/>
                        <a:cs typeface="Times New Roman" pitchFamily="18" charset="0"/>
                      </a:endParaRPr>
                    </a:p>
                  </a:txBody>
                  <a:tcPr/>
                </a:tc>
              </a:tr>
              <a:tr h="433290">
                <a:tc>
                  <a:txBody>
                    <a:bodyPr/>
                    <a:lstStyle/>
                    <a:p>
                      <a:r>
                        <a:rPr kumimoji="0" lang="ru-RU" sz="1800" kern="1200" dirty="0" smtClean="0">
                          <a:solidFill>
                            <a:schemeClr val="dk1"/>
                          </a:solidFill>
                          <a:latin typeface="Times New Roman" pitchFamily="18" charset="0"/>
                          <a:ea typeface="+mn-ea"/>
                          <a:cs typeface="Times New Roman" pitchFamily="18" charset="0"/>
                        </a:rPr>
                        <a:t>семейная группа 1</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разновозрастная</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3 человек</a:t>
                      </a:r>
                      <a:endParaRPr lang="ru-RU" dirty="0">
                        <a:latin typeface="Times New Roman" pitchFamily="18" charset="0"/>
                        <a:cs typeface="Times New Roman" pitchFamily="18" charset="0"/>
                      </a:endParaRPr>
                    </a:p>
                  </a:txBody>
                  <a:tcPr/>
                </a:tc>
              </a:tr>
              <a:tr h="433290">
                <a:tc>
                  <a:txBody>
                    <a:bodyPr/>
                    <a:lstStyle/>
                    <a:p>
                      <a:r>
                        <a:rPr kumimoji="0" lang="ru-RU" sz="1800" kern="1200" dirty="0" smtClean="0">
                          <a:solidFill>
                            <a:schemeClr val="dk1"/>
                          </a:solidFill>
                          <a:latin typeface="Times New Roman" pitchFamily="18" charset="0"/>
                          <a:ea typeface="+mn-ea"/>
                          <a:cs typeface="Times New Roman" pitchFamily="18" charset="0"/>
                        </a:rPr>
                        <a:t>семейная группа 2</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разновозрастная </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3человек</a:t>
                      </a:r>
                      <a:endParaRPr lang="ru-RU" dirty="0">
                        <a:latin typeface="Times New Roman" pitchFamily="18" charset="0"/>
                        <a:cs typeface="Times New Roman" pitchFamily="18" charset="0"/>
                      </a:endParaRPr>
                    </a:p>
                  </a:txBody>
                  <a:tcPr/>
                </a:tc>
              </a:tr>
              <a:tr h="433290">
                <a:tc>
                  <a:txBody>
                    <a:bodyPr/>
                    <a:lstStyle/>
                    <a:p>
                      <a:r>
                        <a:rPr kumimoji="0" lang="ru-RU" sz="1800" kern="1200" dirty="0" smtClean="0">
                          <a:solidFill>
                            <a:schemeClr val="dk1"/>
                          </a:solidFill>
                          <a:latin typeface="Times New Roman" pitchFamily="18" charset="0"/>
                          <a:ea typeface="+mn-ea"/>
                          <a:cs typeface="Times New Roman" pitchFamily="18" charset="0"/>
                        </a:rPr>
                        <a:t>группа кратковременного пребывания 1</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3-4 года</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8 человек</a:t>
                      </a:r>
                      <a:endParaRPr lang="ru-RU" dirty="0">
                        <a:latin typeface="Times New Roman" pitchFamily="18" charset="0"/>
                        <a:cs typeface="Times New Roman" pitchFamily="18" charset="0"/>
                      </a:endParaRPr>
                    </a:p>
                  </a:txBody>
                  <a:tcPr/>
                </a:tc>
              </a:tr>
              <a:tr h="433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kern="1200" dirty="0" smtClean="0">
                          <a:solidFill>
                            <a:schemeClr val="dk1"/>
                          </a:solidFill>
                          <a:latin typeface="Times New Roman" pitchFamily="18" charset="0"/>
                          <a:ea typeface="+mn-ea"/>
                          <a:cs typeface="Times New Roman" pitchFamily="18" charset="0"/>
                        </a:rPr>
                        <a:t>группа кратковременного пребывания 2</a:t>
                      </a:r>
                      <a:endParaRPr lang="ru-RU" dirty="0" smtClean="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разновозрастная</a:t>
                      </a:r>
                      <a:endParaRPr lang="ru-RU" dirty="0">
                        <a:latin typeface="Times New Roman" pitchFamily="18" charset="0"/>
                        <a:cs typeface="Times New Roman" pitchFamily="18" charset="0"/>
                      </a:endParaRPr>
                    </a:p>
                  </a:txBody>
                  <a:tcPr/>
                </a:tc>
                <a:tc>
                  <a:txBody>
                    <a:bodyPr/>
                    <a:lstStyle/>
                    <a:p>
                      <a:pPr algn="ctr"/>
                      <a:r>
                        <a:rPr kumimoji="0" lang="ru-RU" sz="1800" kern="1200" dirty="0" smtClean="0">
                          <a:solidFill>
                            <a:schemeClr val="dk1"/>
                          </a:solidFill>
                          <a:latin typeface="Times New Roman" pitchFamily="18" charset="0"/>
                          <a:ea typeface="+mn-ea"/>
                          <a:cs typeface="Times New Roman" pitchFamily="18" charset="0"/>
                        </a:rPr>
                        <a:t>7 человек</a:t>
                      </a:r>
                      <a:endParaRPr lang="ru-RU" dirty="0">
                        <a:latin typeface="Times New Roman" pitchFamily="18" charset="0"/>
                        <a:cs typeface="Times New Roman" pitchFamily="18" charset="0"/>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214290"/>
            <a:ext cx="7790712" cy="6034110"/>
          </a:xfrm>
        </p:spPr>
        <p:txBody>
          <a:bodyPr>
            <a:normAutofit lnSpcReduction="10000"/>
          </a:bodyPr>
          <a:lstStyle/>
          <a:p>
            <a:pPr algn="ctr">
              <a:buNone/>
            </a:pPr>
            <a:r>
              <a:rPr lang="ru-RU" sz="1600" b="1" i="1" dirty="0" smtClean="0">
                <a:solidFill>
                  <a:schemeClr val="accent5">
                    <a:lumMod val="50000"/>
                  </a:schemeClr>
                </a:solidFill>
                <a:latin typeface="Times New Roman" pitchFamily="18" charset="0"/>
                <a:cs typeface="Times New Roman" pitchFamily="18" charset="0"/>
              </a:rPr>
              <a:t>Возрастная  характеристика контингента детей  3-4  лет</a:t>
            </a:r>
          </a:p>
          <a:p>
            <a:pPr algn="ctr">
              <a:buNone/>
            </a:pPr>
            <a:endParaRPr lang="ru-RU" sz="1600" b="1" i="1" dirty="0" smtClean="0">
              <a:solidFill>
                <a:schemeClr val="accent5">
                  <a:lumMod val="50000"/>
                </a:schemeClr>
              </a:solidFill>
              <a:latin typeface="Times New Roman" pitchFamily="18" charset="0"/>
              <a:cs typeface="Times New Roman" pitchFamily="18" charset="0"/>
            </a:endParaRPr>
          </a:p>
          <a:p>
            <a:pPr>
              <a:buNone/>
            </a:pPr>
            <a:r>
              <a:rPr lang="ru-RU" sz="1600" b="1" i="1" dirty="0" smtClean="0">
                <a:solidFill>
                  <a:schemeClr val="accent5">
                    <a:lumMod val="50000"/>
                  </a:schemeClr>
                </a:solidFill>
                <a:latin typeface="Times New Roman" pitchFamily="18" charset="0"/>
                <a:cs typeface="Times New Roman" pitchFamily="18" charset="0"/>
              </a:rPr>
              <a:t>Физическое   развитие  </a:t>
            </a:r>
            <a:endParaRPr lang="ru-RU" sz="1600" dirty="0" smtClean="0">
              <a:solidFill>
                <a:schemeClr val="accent5">
                  <a:lumMod val="50000"/>
                </a:schemeClr>
              </a:solidFill>
              <a:latin typeface="Times New Roman" pitchFamily="18" charset="0"/>
              <a:cs typeface="Times New Roman" pitchFamily="18" charset="0"/>
            </a:endParaRPr>
          </a:p>
          <a:p>
            <a:pPr>
              <a:buNone/>
            </a:pPr>
            <a:r>
              <a:rPr lang="ru-RU" sz="1600" dirty="0" smtClean="0">
                <a:solidFill>
                  <a:schemeClr val="accent5">
                    <a:lumMod val="50000"/>
                  </a:schemeClr>
                </a:solidFill>
                <a:latin typeface="Times New Roman" pitchFamily="18" charset="0"/>
                <a:cs typeface="Times New Roman" pitchFamily="18" charset="0"/>
              </a:rPr>
              <a:t>          3-хлетний  ребенок  владеет  основными  жизненно  важными   </a:t>
            </a:r>
            <a:r>
              <a:rPr lang="ru-RU" sz="1600" i="1" dirty="0" smtClean="0">
                <a:solidFill>
                  <a:schemeClr val="accent5">
                    <a:lumMod val="50000"/>
                  </a:schemeClr>
                </a:solidFill>
                <a:latin typeface="Times New Roman" pitchFamily="18" charset="0"/>
                <a:cs typeface="Times New Roman" pitchFamily="18" charset="0"/>
              </a:rPr>
              <a:t>движениями</a:t>
            </a:r>
            <a:r>
              <a:rPr lang="ru-RU" sz="1600" dirty="0" smtClean="0">
                <a:solidFill>
                  <a:schemeClr val="accent5">
                    <a:lumMod val="50000"/>
                  </a:schemeClr>
                </a:solidFill>
                <a:latin typeface="Times New Roman" pitchFamily="18" charset="0"/>
                <a:cs typeface="Times New Roman" pitchFamily="18" charset="0"/>
              </a:rPr>
              <a:t>  (ходьба,  бег,  лазание,  действия  с  предметами).  Возникает  интерес  к  определению  соответствия  движений  образцу.  Дети  испытывают  свои  силы  в  более  сложных  видах  деятельности, но  вместе  с  тем  им  свойственно  неумение  соизмерять  свои  силы  со  своими  возможностями.</a:t>
            </a:r>
          </a:p>
          <a:p>
            <a:pPr>
              <a:buNone/>
            </a:pPr>
            <a:r>
              <a:rPr lang="ru-RU" sz="1600" i="1" dirty="0" smtClean="0">
                <a:solidFill>
                  <a:schemeClr val="accent5">
                    <a:lumMod val="50000"/>
                  </a:schemeClr>
                </a:solidFill>
                <a:latin typeface="Times New Roman" pitchFamily="18" charset="0"/>
                <a:cs typeface="Times New Roman" pitchFamily="18" charset="0"/>
              </a:rPr>
              <a:t>Моторика</a:t>
            </a:r>
            <a:r>
              <a:rPr lang="ru-RU" sz="1600" dirty="0" smtClean="0">
                <a:solidFill>
                  <a:schemeClr val="accent5">
                    <a:lumMod val="50000"/>
                  </a:schemeClr>
                </a:solidFill>
                <a:latin typeface="Times New Roman" pitchFamily="18" charset="0"/>
                <a:cs typeface="Times New Roman" pitchFamily="18" charset="0"/>
              </a:rPr>
              <a:t>  выполнения  движений  характеризуется  более  или  менее  точным  воспроизведением  структуры  движения,  его фаз, направления  и  т.д.  К  4-м  годам  ребенок  может  без  остановки  пройти  по  гимнастической  скамейке,  руки  в  стороны;  ударять мяч  об  пол  и  ловить  его  двумя  руками  (3  раза  подряд);  перекладывать  по  одному  мелкие  предметы  (пуговицы,  горошины  и т.п. – всего  20  шт.)  с  поверхности  стола  в  небольшую  коробку  (правой  рукой).</a:t>
            </a:r>
          </a:p>
          <a:p>
            <a:pPr>
              <a:buNone/>
            </a:pPr>
            <a:r>
              <a:rPr lang="ru-RU" sz="1600" dirty="0" smtClean="0">
                <a:solidFill>
                  <a:schemeClr val="accent5">
                    <a:lumMod val="50000"/>
                  </a:schemeClr>
                </a:solidFill>
                <a:latin typeface="Times New Roman" pitchFamily="18" charset="0"/>
                <a:cs typeface="Times New Roman" pitchFamily="18" charset="0"/>
              </a:rPr>
              <a:t>Начинает  развиваться  самооценка  при  выполнении  физических  упражнений,  при  этом  дети  ориентируются  в значительной  мере  на  оценку  воспитателя.</a:t>
            </a:r>
          </a:p>
          <a:p>
            <a:pPr>
              <a:buNone/>
            </a:pPr>
            <a:r>
              <a:rPr lang="ru-RU" sz="1600" dirty="0" smtClean="0">
                <a:solidFill>
                  <a:schemeClr val="accent5">
                    <a:lumMod val="50000"/>
                  </a:schemeClr>
                </a:solidFill>
                <a:latin typeface="Times New Roman" pitchFamily="18" charset="0"/>
                <a:cs typeface="Times New Roman" pitchFamily="18" charset="0"/>
              </a:rPr>
              <a:t>3-4-х летний  ребенок  владеет  элементарными  </a:t>
            </a:r>
            <a:r>
              <a:rPr lang="ru-RU" sz="1600" i="1" dirty="0" smtClean="0">
                <a:solidFill>
                  <a:schemeClr val="accent5">
                    <a:lumMod val="50000"/>
                  </a:schemeClr>
                </a:solidFill>
                <a:latin typeface="Times New Roman" pitchFamily="18" charset="0"/>
                <a:cs typeface="Times New Roman" pitchFamily="18" charset="0"/>
              </a:rPr>
              <a:t>гигиеническими  навыками</a:t>
            </a:r>
            <a:r>
              <a:rPr lang="ru-RU" sz="1600" dirty="0" smtClean="0">
                <a:solidFill>
                  <a:schemeClr val="accent5">
                    <a:lumMod val="50000"/>
                  </a:schemeClr>
                </a:solidFill>
                <a:latin typeface="Times New Roman" pitchFamily="18" charset="0"/>
                <a:cs typeface="Times New Roman" pitchFamily="18" charset="0"/>
              </a:rPr>
              <a:t>  самообслуживания (самостоятельно  и  правильно  моет  руки  с  мылом  после  прогулки,  игр,  туалета;  аккуратно  пользуется  туалетом:  туалетной  бумагой,  не  забывает  спускать  воду  из  бачка  для  слива;  при  приеме  пищи  пользуется  ложкой, салфеткой;  умеет  пользоваться носовым  платком;  может  самостоятельно  устранить  беспорядок  в  одежде,  прическе,  пользуясь  зеркалом,  расческой).</a:t>
            </a:r>
          </a:p>
          <a:p>
            <a:endParaRPr lang="ru-RU" sz="1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357166"/>
            <a:ext cx="7862150" cy="6215106"/>
          </a:xfrm>
        </p:spPr>
        <p:txBody>
          <a:bodyPr>
            <a:normAutofit fontScale="62500" lnSpcReduction="20000"/>
          </a:bodyPr>
          <a:lstStyle/>
          <a:p>
            <a:pPr>
              <a:buNone/>
            </a:pPr>
            <a:r>
              <a:rPr lang="ru-RU" b="1" i="1" dirty="0" smtClean="0">
                <a:solidFill>
                  <a:schemeClr val="accent5">
                    <a:lumMod val="50000"/>
                  </a:schemeClr>
                </a:solidFill>
                <a:latin typeface="Times New Roman" pitchFamily="18" charset="0"/>
                <a:cs typeface="Times New Roman" pitchFamily="18" charset="0"/>
              </a:rPr>
              <a:t>Социально- коммуникативное  развитие</a:t>
            </a:r>
            <a:endParaRPr lang="ru-RU" dirty="0" smtClean="0">
              <a:solidFill>
                <a:schemeClr val="accent5">
                  <a:lumMod val="50000"/>
                </a:schemeClr>
              </a:solidFill>
              <a:latin typeface="Times New Roman" pitchFamily="18" charset="0"/>
              <a:cs typeface="Times New Roman" pitchFamily="18" charset="0"/>
            </a:endParaRPr>
          </a:p>
          <a:p>
            <a:pPr>
              <a:buNone/>
            </a:pPr>
            <a:r>
              <a:rPr lang="ru-RU" dirty="0" smtClean="0">
                <a:solidFill>
                  <a:schemeClr val="accent5">
                    <a:lumMod val="50000"/>
                  </a:schemeClr>
                </a:solidFill>
                <a:latin typeface="Times New Roman" pitchFamily="18" charset="0"/>
                <a:cs typeface="Times New Roman" pitchFamily="18" charset="0"/>
              </a:rPr>
              <a:t>К трем годам ребенок достигает определенного уровня социальной компетентности: он проявляет интерес к другому человеку, испытывает доверие к нему, стремится к общению и </a:t>
            </a:r>
            <a:r>
              <a:rPr lang="ru-RU" i="1" dirty="0" smtClean="0">
                <a:solidFill>
                  <a:schemeClr val="accent5">
                    <a:lumMod val="50000"/>
                  </a:schemeClr>
                </a:solidFill>
                <a:latin typeface="Times New Roman" pitchFamily="18" charset="0"/>
                <a:cs typeface="Times New Roman" pitchFamily="18" charset="0"/>
              </a:rPr>
              <a:t>взаимодействию</a:t>
            </a:r>
            <a:r>
              <a:rPr lang="ru-RU" dirty="0" smtClean="0">
                <a:solidFill>
                  <a:schemeClr val="accent5">
                    <a:lumMod val="50000"/>
                  </a:schemeClr>
                </a:solidFill>
                <a:latin typeface="Times New Roman" pitchFamily="18" charset="0"/>
                <a:cs typeface="Times New Roman" pitchFamily="18" charset="0"/>
              </a:rPr>
              <a:t> со взрослыми и сверстниками. У ребенка возникают личные симпатии, которые проявляются в желании поделиться игрушкой, оказать помощь, утешить. Ребенок испытывает повышенную потребность в эмоциональном контакте со взрослыми, ярко выражает свои чувства - радость, огорчение, страх, удивление, удовольствие и др. Для налаживания контактов с другими людьми использует речевые и неречевые (взгляды, мимика, жесты, выразительные позы и движения) способы общения. Осознает свою половую принадлежность («Я мальчик», «Я девочка»). Фундаментальная  характеристика ребенка трех лет  - </a:t>
            </a:r>
            <a:r>
              <a:rPr lang="ru-RU" i="1" dirty="0" smtClean="0">
                <a:solidFill>
                  <a:schemeClr val="accent5">
                    <a:lumMod val="50000"/>
                  </a:schemeClr>
                </a:solidFill>
                <a:latin typeface="Times New Roman" pitchFamily="18" charset="0"/>
                <a:cs typeface="Times New Roman" pitchFamily="18" charset="0"/>
              </a:rPr>
              <a:t>самостоятельность </a:t>
            </a:r>
            <a:r>
              <a:rPr lang="ru-RU" dirty="0" smtClean="0">
                <a:solidFill>
                  <a:schemeClr val="accent5">
                    <a:lumMod val="50000"/>
                  </a:schemeClr>
                </a:solidFill>
                <a:latin typeface="Times New Roman" pitchFamily="18" charset="0"/>
                <a:cs typeface="Times New Roman" pitchFamily="18" charset="0"/>
              </a:rPr>
              <a:t> («Я сам», «Я могу»). Он активно заявляет о своем желании быть, как взрослые (самому есть, одеваться), включаться в настоящие дела (мыть посуду, стирать, делать покупки и т.п.)». Взаимодействие и общение детей четвертого года жизни имеют поверхностный характер, отличаются ситуативностью, неустойчивостью, кратковременностью, чаще всего инициируются взрослым.</a:t>
            </a:r>
          </a:p>
          <a:p>
            <a:pPr>
              <a:buNone/>
            </a:pPr>
            <a:r>
              <a:rPr lang="ru-RU" dirty="0" smtClean="0">
                <a:solidFill>
                  <a:schemeClr val="accent5">
                    <a:lumMod val="50000"/>
                  </a:schemeClr>
                </a:solidFill>
                <a:latin typeface="Times New Roman" pitchFamily="18" charset="0"/>
                <a:cs typeface="Times New Roman" pitchFamily="18" charset="0"/>
              </a:rPr>
              <a:t>Для детей 3х летнего возраста характерна  </a:t>
            </a:r>
            <a:r>
              <a:rPr lang="ru-RU" i="1" dirty="0" smtClean="0">
                <a:solidFill>
                  <a:schemeClr val="accent5">
                    <a:lumMod val="50000"/>
                  </a:schemeClr>
                </a:solidFill>
                <a:latin typeface="Times New Roman" pitchFamily="18" charset="0"/>
                <a:cs typeface="Times New Roman" pitchFamily="18" charset="0"/>
              </a:rPr>
              <a:t>игра</a:t>
            </a:r>
            <a:r>
              <a:rPr lang="ru-RU" dirty="0" smtClean="0">
                <a:solidFill>
                  <a:schemeClr val="accent5">
                    <a:lumMod val="50000"/>
                  </a:schemeClr>
                </a:solidFill>
                <a:latin typeface="Times New Roman" pitchFamily="18" charset="0"/>
                <a:cs typeface="Times New Roman" pitchFamily="18" charset="0"/>
              </a:rPr>
              <a:t> рядом. В игре дети выполняют отдельные игровые действия, носящие условный характер. Роль осуществляется фактически, но не называется. Сюжет игры - цепочка из 2х действий; воображаемую ситуацию удерживает взрослый. К 4м годам дети могут объединяться по 2-3 человека, для разыгрывания простейших сюжетно-ролевых игр. Игровые действия взаимосвязаны, имеют четкий ролевой характер. Роль называется, по ходу игры дети могут менять роль. Игровая цепочка состоит из 3-4 взаимосвязанных действий. Дети самостоятельно удерживают воображаемую ситуацию.</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285728"/>
            <a:ext cx="7862150" cy="6286544"/>
          </a:xfrm>
        </p:spPr>
        <p:txBody>
          <a:bodyPr>
            <a:normAutofit fontScale="40000" lnSpcReduction="20000"/>
          </a:bodyPr>
          <a:lstStyle/>
          <a:p>
            <a:pPr>
              <a:buNone/>
            </a:pPr>
            <a:r>
              <a:rPr lang="ru-RU" sz="3800" b="1" i="1" dirty="0" smtClean="0">
                <a:solidFill>
                  <a:schemeClr val="accent5">
                    <a:lumMod val="50000"/>
                  </a:schemeClr>
                </a:solidFill>
                <a:latin typeface="Times New Roman" pitchFamily="18" charset="0"/>
                <a:cs typeface="Times New Roman" pitchFamily="18" charset="0"/>
              </a:rPr>
              <a:t>Речевое  развитие</a:t>
            </a:r>
            <a:endParaRPr lang="ru-RU" sz="3800" dirty="0" smtClean="0">
              <a:solidFill>
                <a:schemeClr val="accent5">
                  <a:lumMod val="50000"/>
                </a:schemeClr>
              </a:solidFill>
              <a:latin typeface="Times New Roman" pitchFamily="18" charset="0"/>
              <a:cs typeface="Times New Roman" pitchFamily="18" charset="0"/>
            </a:endParaRPr>
          </a:p>
          <a:p>
            <a:pPr>
              <a:buNone/>
            </a:pPr>
            <a:r>
              <a:rPr lang="ru-RU" sz="3800" dirty="0" smtClean="0">
                <a:solidFill>
                  <a:schemeClr val="accent5">
                    <a:lumMod val="50000"/>
                  </a:schemeClr>
                </a:solidFill>
                <a:latin typeface="Times New Roman" pitchFamily="18" charset="0"/>
                <a:cs typeface="Times New Roman" pitchFamily="18" charset="0"/>
              </a:rPr>
              <a:t>   </a:t>
            </a:r>
            <a:r>
              <a:rPr lang="ru-RU" sz="3800" i="1" dirty="0" smtClean="0">
                <a:solidFill>
                  <a:schemeClr val="accent5">
                    <a:lumMod val="50000"/>
                  </a:schemeClr>
                </a:solidFill>
                <a:latin typeface="Times New Roman" pitchFamily="18" charset="0"/>
                <a:cs typeface="Times New Roman" pitchFamily="18" charset="0"/>
              </a:rPr>
              <a:t>Общение</a:t>
            </a:r>
            <a:r>
              <a:rPr lang="ru-RU" sz="3800" dirty="0" smtClean="0">
                <a:solidFill>
                  <a:schemeClr val="accent5">
                    <a:lumMod val="50000"/>
                  </a:schemeClr>
                </a:solidFill>
                <a:latin typeface="Times New Roman" pitchFamily="18" charset="0"/>
                <a:cs typeface="Times New Roman" pitchFamily="18" charset="0"/>
              </a:rPr>
              <a:t>  ребенка  в  этом  возрасте  </a:t>
            </a:r>
            <a:r>
              <a:rPr lang="ru-RU" sz="3800" dirty="0" err="1" smtClean="0">
                <a:solidFill>
                  <a:schemeClr val="accent5">
                    <a:lumMod val="50000"/>
                  </a:schemeClr>
                </a:solidFill>
                <a:latin typeface="Times New Roman" pitchFamily="18" charset="0"/>
                <a:cs typeface="Times New Roman" pitchFamily="18" charset="0"/>
              </a:rPr>
              <a:t>ситуативно</a:t>
            </a:r>
            <a:r>
              <a:rPr lang="ru-RU" sz="3800" dirty="0" smtClean="0">
                <a:solidFill>
                  <a:schemeClr val="accent5">
                    <a:lumMod val="50000"/>
                  </a:schemeClr>
                </a:solidFill>
                <a:latin typeface="Times New Roman" pitchFamily="18" charset="0"/>
                <a:cs typeface="Times New Roman" pitchFamily="18" charset="0"/>
              </a:rPr>
              <a:t>,  инициируется  взрослым, неустойчиво, кратковременно. Осознает  свою  половую  принадлежность. Возникает  новая  форма  общения  со  взрослым – </a:t>
            </a:r>
            <a:r>
              <a:rPr lang="ru-RU" sz="3800" i="1" dirty="0" smtClean="0">
                <a:solidFill>
                  <a:schemeClr val="accent5">
                    <a:lumMod val="50000"/>
                  </a:schemeClr>
                </a:solidFill>
                <a:latin typeface="Times New Roman" pitchFamily="18" charset="0"/>
                <a:cs typeface="Times New Roman" pitchFamily="18" charset="0"/>
              </a:rPr>
              <a:t>общение  на познавательные темы</a:t>
            </a:r>
            <a:r>
              <a:rPr lang="ru-RU" sz="3800" dirty="0" smtClean="0">
                <a:solidFill>
                  <a:schemeClr val="accent5">
                    <a:lumMod val="50000"/>
                  </a:schemeClr>
                </a:solidFill>
                <a:latin typeface="Times New Roman" pitchFamily="18" charset="0"/>
                <a:cs typeface="Times New Roman" pitchFamily="18" charset="0"/>
              </a:rPr>
              <a:t>,  которое  сначала  включено  в  совместную  со  взрослым  познавательную  деятельность.</a:t>
            </a:r>
          </a:p>
          <a:p>
            <a:pPr>
              <a:buNone/>
            </a:pPr>
            <a:r>
              <a:rPr lang="ru-RU" sz="3800" dirty="0" smtClean="0">
                <a:solidFill>
                  <a:schemeClr val="accent5">
                    <a:lumMod val="50000"/>
                  </a:schemeClr>
                </a:solidFill>
                <a:latin typeface="Times New Roman" pitchFamily="18" charset="0"/>
                <a:cs typeface="Times New Roman" pitchFamily="18" charset="0"/>
              </a:rPr>
              <a:t>Уникальность </a:t>
            </a:r>
            <a:r>
              <a:rPr lang="ru-RU" sz="3800" i="1" dirty="0" smtClean="0">
                <a:solidFill>
                  <a:schemeClr val="accent5">
                    <a:lumMod val="50000"/>
                  </a:schemeClr>
                </a:solidFill>
                <a:latin typeface="Times New Roman" pitchFamily="18" charset="0"/>
                <a:cs typeface="Times New Roman" pitchFamily="18" charset="0"/>
              </a:rPr>
              <a:t>речевого развития</a:t>
            </a:r>
            <a:r>
              <a:rPr lang="ru-RU" sz="3800" dirty="0" smtClean="0">
                <a:solidFill>
                  <a:schemeClr val="accent5">
                    <a:lumMod val="50000"/>
                  </a:schemeClr>
                </a:solidFill>
                <a:latin typeface="Times New Roman" pitchFamily="18" charset="0"/>
                <a:cs typeface="Times New Roman" pitchFamily="18" charset="0"/>
              </a:rPr>
              <a:t> детей в этом возрасте состоит в том, что в этот период ребенок обладает повышенной чувствительностью к языку, его звуковой и смысловой стороне. В младшем дошкольном возрасте осуществляется переход от исключительного господства ситуативной (понятной только в конкретной обстановке) речи к использованию и ситуативной, и контекстной (свободной от наглядной ситуации) речи.  Овладение  родным  языком  характеризуется  использованием  основных  грамматических  категорий  (согласование,  употребление  их  по  числу, времени  и  т.д.,  хотя  отдельные  ошибки  допускаются)  и  словаря  разговорной  речи.  Возможны  дефекты  звукопроизношения.</a:t>
            </a:r>
          </a:p>
          <a:p>
            <a:pPr>
              <a:buNone/>
            </a:pPr>
            <a:r>
              <a:rPr lang="ru-RU" sz="3800" dirty="0" smtClean="0">
                <a:solidFill>
                  <a:schemeClr val="accent5">
                    <a:lumMod val="50000"/>
                  </a:schemeClr>
                </a:solidFill>
                <a:latin typeface="Times New Roman" pitchFamily="18" charset="0"/>
                <a:cs typeface="Times New Roman" pitchFamily="18" charset="0"/>
              </a:rPr>
              <a:t>В развитии </a:t>
            </a:r>
            <a:r>
              <a:rPr lang="ru-RU" sz="3800" i="1" dirty="0" smtClean="0">
                <a:solidFill>
                  <a:schemeClr val="accent5">
                    <a:lumMod val="50000"/>
                  </a:schemeClr>
                </a:solidFill>
                <a:latin typeface="Times New Roman" pitchFamily="18" charset="0"/>
                <a:cs typeface="Times New Roman" pitchFamily="18" charset="0"/>
              </a:rPr>
              <a:t>познавательной сферы</a:t>
            </a:r>
            <a:r>
              <a:rPr lang="ru-RU" sz="3800" dirty="0" smtClean="0">
                <a:solidFill>
                  <a:schemeClr val="accent5">
                    <a:lumMod val="50000"/>
                  </a:schemeClr>
                </a:solidFill>
                <a:latin typeface="Times New Roman" pitchFamily="18" charset="0"/>
                <a:cs typeface="Times New Roman" pitchFamily="18" charset="0"/>
              </a:rPr>
              <a:t> расширяются и качественно изменяются способы и средства ориентировки ребенка в окружающей обстановке.  Ребенок  активно использует  по  назначению  некоторые  бытовые  предметы, игрушки, предметы-заместители   и  словесные  обозначения  объектов  в  быту,  игре, общении.  Формируются  качественно  новые  свойства  сенсорных  процессов:  ощущение  и  восприятие.  В  практической  деятельности  ребенок  учитывает  свойства  предметов  и  их  назначение:  знает  название  3-4  цветов  и  2-3  форм;  может  выбрать  из  3-х  предметов  разных  по  величине  «самый  большой».  Рассматривая  новые  предметы (растения,  камни  и  т.п.)  ребенок не  ограничивается  простым  зрительным  ознакомлением,  а  переходит  к  осязательному,  слуховому  и  обонятельному  восприятию.  Важную  роль  начинают  играть  образы  памяти.  Память  и  внимание  ребенка  носит  непроизвольный,  пассивный   характер.  По  просьбе  взрослого  ребенок  может  запомнить  не  менее  2-3 слов  и  5-6  названий  предметов.  К  4-м  годам  способен  запомнить  значительные  отрывки  из  любимых  произведений..  Рассматривая  объекты,  ребенок  выделяет  один,  наиболее  яркий  признак  предмета,  и  ориентируясь  на  него,  оценивает  предмет  в  целом.  Его  интересуют  результаты  действия,  а  сам  процесс  достижения  еще не  умеет  прослеживать.</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214290"/>
            <a:ext cx="7647836" cy="6286544"/>
          </a:xfrm>
        </p:spPr>
        <p:txBody>
          <a:bodyPr>
            <a:normAutofit fontScale="47500" lnSpcReduction="20000"/>
          </a:bodyPr>
          <a:lstStyle/>
          <a:p>
            <a:pPr algn="ctr">
              <a:buNone/>
            </a:pPr>
            <a:r>
              <a:rPr lang="ru-RU" b="1" i="1" dirty="0" smtClean="0">
                <a:solidFill>
                  <a:schemeClr val="accent5">
                    <a:lumMod val="50000"/>
                  </a:schemeClr>
                </a:solidFill>
                <a:latin typeface="Times New Roman" pitchFamily="18" charset="0"/>
                <a:cs typeface="Times New Roman" pitchFamily="18" charset="0"/>
              </a:rPr>
              <a:t>Возрастная  характеристика, контингента  детей  4-5  лет</a:t>
            </a:r>
          </a:p>
          <a:p>
            <a:pPr>
              <a:buNone/>
            </a:pPr>
            <a:endParaRPr lang="ru-RU" dirty="0" smtClean="0">
              <a:solidFill>
                <a:schemeClr val="accent5">
                  <a:lumMod val="50000"/>
                </a:schemeClr>
              </a:solidFill>
              <a:latin typeface="Times New Roman" pitchFamily="18" charset="0"/>
              <a:cs typeface="Times New Roman" pitchFamily="18" charset="0"/>
            </a:endParaRPr>
          </a:p>
          <a:p>
            <a:pPr>
              <a:buNone/>
            </a:pPr>
            <a:r>
              <a:rPr lang="ru-RU" sz="3400" dirty="0" smtClean="0">
                <a:solidFill>
                  <a:schemeClr val="accent5">
                    <a:lumMod val="50000"/>
                  </a:schemeClr>
                </a:solidFill>
                <a:latin typeface="Times New Roman" pitchFamily="18" charset="0"/>
                <a:cs typeface="Times New Roman" pitchFamily="18" charset="0"/>
              </a:rPr>
              <a:t>К пяти годам складывается «психологический портрет» личности, в котором важная роль принадлежит компетентности, в особенности интеллектуальной (это возраст «почемучек»), а также </a:t>
            </a:r>
            <a:r>
              <a:rPr lang="ru-RU" sz="3400" dirty="0" err="1" smtClean="0">
                <a:solidFill>
                  <a:schemeClr val="accent5">
                    <a:lumMod val="50000"/>
                  </a:schemeClr>
                </a:solidFill>
                <a:latin typeface="Times New Roman" pitchFamily="18" charset="0"/>
                <a:cs typeface="Times New Roman" pitchFamily="18" charset="0"/>
              </a:rPr>
              <a:t>креативности</a:t>
            </a:r>
            <a:r>
              <a:rPr lang="ru-RU" sz="3400" dirty="0" smtClean="0">
                <a:solidFill>
                  <a:schemeClr val="accent5">
                    <a:lumMod val="50000"/>
                  </a:schemeClr>
                </a:solidFill>
                <a:latin typeface="Times New Roman" pitchFamily="18" charset="0"/>
                <a:cs typeface="Times New Roman" pitchFamily="18" charset="0"/>
              </a:rPr>
              <a:t>.</a:t>
            </a:r>
          </a:p>
          <a:p>
            <a:pPr>
              <a:buNone/>
            </a:pPr>
            <a:r>
              <a:rPr lang="ru-RU" sz="3400" b="1" i="1" dirty="0" smtClean="0">
                <a:solidFill>
                  <a:schemeClr val="accent5">
                    <a:lumMod val="50000"/>
                  </a:schemeClr>
                </a:solidFill>
                <a:latin typeface="Times New Roman" pitchFamily="18" charset="0"/>
                <a:cs typeface="Times New Roman" pitchFamily="18" charset="0"/>
              </a:rPr>
              <a:t>Физическое  развитие</a:t>
            </a:r>
            <a:endParaRPr lang="ru-RU" sz="3400" dirty="0" smtClean="0">
              <a:solidFill>
                <a:schemeClr val="accent5">
                  <a:lumMod val="50000"/>
                </a:schemeClr>
              </a:solidFill>
              <a:latin typeface="Times New Roman" pitchFamily="18" charset="0"/>
              <a:cs typeface="Times New Roman" pitchFamily="18" charset="0"/>
            </a:endParaRPr>
          </a:p>
          <a:p>
            <a:pPr>
              <a:buNone/>
            </a:pPr>
            <a:r>
              <a:rPr lang="ru-RU" sz="3400" dirty="0" smtClean="0">
                <a:solidFill>
                  <a:schemeClr val="accent5">
                    <a:lumMod val="50000"/>
                  </a:schemeClr>
                </a:solidFill>
                <a:latin typeface="Times New Roman" pitchFamily="18" charset="0"/>
                <a:cs typeface="Times New Roman" pitchFamily="18" charset="0"/>
              </a:rPr>
              <a:t>         В  этом  возрасте  продолжается   рост  всех  органов  и  систем,  сохраняется  потребность  в  </a:t>
            </a:r>
            <a:r>
              <a:rPr lang="ru-RU" sz="3400" i="1" dirty="0" smtClean="0">
                <a:solidFill>
                  <a:schemeClr val="accent5">
                    <a:lumMod val="50000"/>
                  </a:schemeClr>
                </a:solidFill>
                <a:latin typeface="Times New Roman" pitchFamily="18" charset="0"/>
                <a:cs typeface="Times New Roman" pitchFamily="18" charset="0"/>
              </a:rPr>
              <a:t>движении</a:t>
            </a:r>
            <a:r>
              <a:rPr lang="ru-RU" sz="3400" dirty="0" smtClean="0">
                <a:solidFill>
                  <a:schemeClr val="accent5">
                    <a:lumMod val="50000"/>
                  </a:schemeClr>
                </a:solidFill>
                <a:latin typeface="Times New Roman" pitchFamily="18" charset="0"/>
                <a:cs typeface="Times New Roman" pitchFamily="18" charset="0"/>
              </a:rPr>
              <a:t>.  Двигательная активность становится целенаправленной, отвечает индивидуальному опыту и интересу, движения становятся осмысленными, мотивированными и управляемыми. Сохраняется высокая эмоциональная значимость процесса деятельности для ребенка, неспособность завершить ее по первому требованию. Появляется способность к регуляции двигательной активности. У детей появляется интерес к познанию себя, своего тела, его строения, возможностей. У детей возникает потребность действовать совместно, быстро, ловко, в едином для всех детей темпе; соблюдать определенные интервалы во время передвижения в разных построениях, быть ведущим. Уровень функциональных возможностей повышается.</a:t>
            </a:r>
          </a:p>
          <a:p>
            <a:pPr>
              <a:buNone/>
            </a:pPr>
            <a:r>
              <a:rPr lang="ru-RU" sz="3400" dirty="0" smtClean="0">
                <a:solidFill>
                  <a:schemeClr val="accent5">
                    <a:lumMod val="50000"/>
                  </a:schemeClr>
                </a:solidFill>
                <a:latin typeface="Times New Roman" pitchFamily="18" charset="0"/>
                <a:cs typeface="Times New Roman" pitchFamily="18" charset="0"/>
              </a:rPr>
              <a:t>Позитивные  изменения  наблюдаются  в  развитии  </a:t>
            </a:r>
            <a:r>
              <a:rPr lang="ru-RU" sz="3400" i="1" dirty="0" smtClean="0">
                <a:solidFill>
                  <a:schemeClr val="accent5">
                    <a:lumMod val="50000"/>
                  </a:schemeClr>
                </a:solidFill>
                <a:latin typeface="Times New Roman" pitchFamily="18" charset="0"/>
                <a:cs typeface="Times New Roman" pitchFamily="18" charset="0"/>
              </a:rPr>
              <a:t>моторики</a:t>
            </a:r>
            <a:r>
              <a:rPr lang="ru-RU" sz="3400" dirty="0" smtClean="0">
                <a:solidFill>
                  <a:schemeClr val="accent5">
                    <a:lumMod val="50000"/>
                  </a:schemeClr>
                </a:solidFill>
                <a:latin typeface="Times New Roman" pitchFamily="18" charset="0"/>
                <a:cs typeface="Times New Roman" pitchFamily="18" charset="0"/>
              </a:rPr>
              <a:t>.  Дошкольники  лучше удерживают  равновесие  перешагивая  через  небольшие  преграды., нанизывает  бусины  (20 шт.)  средней  величины  (или  пуговицы)  на  толстую  леску.</a:t>
            </a:r>
          </a:p>
          <a:p>
            <a:pPr>
              <a:buNone/>
            </a:pPr>
            <a:r>
              <a:rPr lang="ru-RU" sz="3400" dirty="0" smtClean="0">
                <a:solidFill>
                  <a:schemeClr val="accent5">
                    <a:lumMod val="50000"/>
                  </a:schemeClr>
                </a:solidFill>
                <a:latin typeface="Times New Roman" pitchFamily="18" charset="0"/>
                <a:cs typeface="Times New Roman" pitchFamily="18" charset="0"/>
              </a:rPr>
              <a:t>В  4-5  лет  у  детей  совершенствуются  </a:t>
            </a:r>
            <a:r>
              <a:rPr lang="ru-RU" sz="3400" i="1" dirty="0" smtClean="0">
                <a:solidFill>
                  <a:schemeClr val="accent5">
                    <a:lumMod val="50000"/>
                  </a:schemeClr>
                </a:solidFill>
                <a:latin typeface="Times New Roman" pitchFamily="18" charset="0"/>
                <a:cs typeface="Times New Roman" pitchFamily="18" charset="0"/>
              </a:rPr>
              <a:t>культурно-гигиенические  навыки  (</a:t>
            </a:r>
            <a:r>
              <a:rPr lang="ru-RU" sz="3400" dirty="0" smtClean="0">
                <a:solidFill>
                  <a:schemeClr val="accent5">
                    <a:lumMod val="50000"/>
                  </a:schemeClr>
                </a:solidFill>
                <a:latin typeface="Times New Roman" pitchFamily="18" charset="0"/>
                <a:cs typeface="Times New Roman" pitchFamily="18" charset="0"/>
              </a:rPr>
              <a:t>хорошо  освоен  алгоритм  умывания,  одевания,  приема  пищи):  они  аккуратны  во  время  еды,  умеют  правильно  надевать обувь,  убирают  на  место   свою  одежду,  игрушки,  книги.  В  элементарном   самообслуживании  (одевание,  раздевание,  умывание  и  др.)  проявляется  самостоятельность  ребенка. </a:t>
            </a:r>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285728"/>
            <a:ext cx="7647836" cy="6215106"/>
          </a:xfrm>
        </p:spPr>
        <p:txBody>
          <a:bodyPr>
            <a:normAutofit fontScale="55000" lnSpcReduction="20000"/>
          </a:bodyPr>
          <a:lstStyle/>
          <a:p>
            <a:pPr>
              <a:buNone/>
            </a:pPr>
            <a:r>
              <a:rPr lang="ru-RU" b="1" i="1" dirty="0" smtClean="0">
                <a:solidFill>
                  <a:schemeClr val="accent5">
                    <a:lumMod val="50000"/>
                  </a:schemeClr>
                </a:solidFill>
                <a:latin typeface="Times New Roman" pitchFamily="18" charset="0"/>
                <a:cs typeface="Times New Roman" pitchFamily="18" charset="0"/>
              </a:rPr>
              <a:t>Социально- коммуникативное развитие</a:t>
            </a:r>
            <a:endParaRPr lang="ru-RU" dirty="0" smtClean="0">
              <a:solidFill>
                <a:schemeClr val="accent5">
                  <a:lumMod val="50000"/>
                </a:schemeClr>
              </a:solidFill>
              <a:latin typeface="Times New Roman" pitchFamily="18" charset="0"/>
              <a:cs typeface="Times New Roman" pitchFamily="18" charset="0"/>
            </a:endParaRPr>
          </a:p>
          <a:p>
            <a:pPr>
              <a:buNone/>
            </a:pPr>
            <a:r>
              <a:rPr lang="ru-RU" dirty="0" smtClean="0">
                <a:solidFill>
                  <a:schemeClr val="accent5">
                    <a:lumMod val="50000"/>
                  </a:schemeClr>
                </a:solidFill>
                <a:latin typeface="Times New Roman" pitchFamily="18" charset="0"/>
                <a:cs typeface="Times New Roman" pitchFamily="18" charset="0"/>
              </a:rPr>
              <a:t>          К  5  годам  у  детей  возрастает интерес и потребность </a:t>
            </a:r>
            <a:r>
              <a:rPr lang="ru-RU" i="1" dirty="0" smtClean="0">
                <a:solidFill>
                  <a:schemeClr val="accent5">
                    <a:lumMod val="50000"/>
                  </a:schemeClr>
                </a:solidFill>
                <a:latin typeface="Times New Roman" pitchFamily="18" charset="0"/>
                <a:cs typeface="Times New Roman" pitchFamily="18" charset="0"/>
              </a:rPr>
              <a:t>в общении, особенно со сверстниками</a:t>
            </a:r>
            <a:r>
              <a:rPr lang="ru-RU" dirty="0" smtClean="0">
                <a:solidFill>
                  <a:schemeClr val="accent5">
                    <a:lumMod val="50000"/>
                  </a:schemeClr>
                </a:solidFill>
                <a:latin typeface="Times New Roman" pitchFamily="18" charset="0"/>
                <a:cs typeface="Times New Roman" pitchFamily="18" charset="0"/>
              </a:rPr>
              <a:t>, осознание своего положения среди них. Ребенок приобретает способы взаимодействия с другими людьми. Использует речь и другие средства общения для удовлетворения разнообразных потребностей. Лучше ориентируется в человеческих отношениях: способен заметить эмоциональное состояние близкого взрослого, сверстника, проявить внимание и сочувствие. У  детей  формируется  потребность  в  уважении  со  </a:t>
            </a:r>
            <a:r>
              <a:rPr lang="ru-RU" sz="3400" dirty="0" smtClean="0">
                <a:solidFill>
                  <a:schemeClr val="accent5">
                    <a:lumMod val="50000"/>
                  </a:schemeClr>
                </a:solidFill>
                <a:latin typeface="Times New Roman" pitchFamily="18" charset="0"/>
                <a:cs typeface="Times New Roman" pitchFamily="18" charset="0"/>
              </a:rPr>
              <a:t>стороны</a:t>
            </a:r>
            <a:r>
              <a:rPr lang="ru-RU" dirty="0" smtClean="0">
                <a:solidFill>
                  <a:schemeClr val="accent5">
                    <a:lumMod val="50000"/>
                  </a:schemeClr>
                </a:solidFill>
                <a:latin typeface="Times New Roman" pitchFamily="18" charset="0"/>
                <a:cs typeface="Times New Roman" pitchFamily="18" charset="0"/>
              </a:rPr>
              <a:t>  взрослого,   для  них  оказывается  чрезвычайно  важной  его  похвала.  Это  приводит  к  их  повышенной  обидчивости  на  замечания.  Повышенная  обидчивость  представляет  собой  возрастной  феномен. Совершенствуется  умение  пользоваться установленными  формами    вежливого  обращения.</a:t>
            </a:r>
          </a:p>
          <a:p>
            <a:pPr>
              <a:buNone/>
            </a:pPr>
            <a:r>
              <a:rPr lang="ru-RU" i="1" dirty="0" smtClean="0">
                <a:solidFill>
                  <a:schemeClr val="accent5">
                    <a:lumMod val="50000"/>
                  </a:schemeClr>
                </a:solidFill>
                <a:latin typeface="Times New Roman" pitchFamily="18" charset="0"/>
                <a:cs typeface="Times New Roman" pitchFamily="18" charset="0"/>
              </a:rPr>
              <a:t>В игровой деятельности</a:t>
            </a:r>
            <a:r>
              <a:rPr lang="ru-RU" dirty="0" smtClean="0">
                <a:solidFill>
                  <a:schemeClr val="accent5">
                    <a:lumMod val="50000"/>
                  </a:schemeClr>
                </a:solidFill>
                <a:latin typeface="Times New Roman" pitchFamily="18" charset="0"/>
                <a:cs typeface="Times New Roman" pitchFamily="18" charset="0"/>
              </a:rPr>
              <a:t>  появляются  ролевые  взаимодействия.  Они указывают  на  то,  что  дошкольники  начинают  отделять  себя  от  принятой  роли.  В  процессе  игры  роли  могут  меняться.  В  этом возрасте  начинают появляться  постоянные партнеры  по  игре.  В  общую  игру  может  вовлекаться  от  двух  до  пяти  детей, а продолжительность совместных  игр  составляет  в среднем  15-20 мин.</a:t>
            </a:r>
          </a:p>
          <a:p>
            <a:pPr>
              <a:buNone/>
            </a:pPr>
            <a:r>
              <a:rPr lang="ru-RU" dirty="0" smtClean="0">
                <a:solidFill>
                  <a:schemeClr val="accent5">
                    <a:lumMod val="50000"/>
                  </a:schemeClr>
                </a:solidFill>
                <a:latin typeface="Times New Roman" pitchFamily="18" charset="0"/>
                <a:cs typeface="Times New Roman" pitchFamily="18" charset="0"/>
              </a:rPr>
              <a:t>Ребенок начитает регулировать свое поведение в соответствии с принятыми в обществе нормами; умеет довести начатое дело до конца (соорудить конструкцию, убрать игрушки, правила игры и т. п.)  -  проявление  произвольности.</a:t>
            </a:r>
          </a:p>
          <a:p>
            <a:pPr>
              <a:buNone/>
            </a:pPr>
            <a:r>
              <a:rPr lang="ru-RU" dirty="0" smtClean="0">
                <a:solidFill>
                  <a:schemeClr val="accent5">
                    <a:lumMod val="50000"/>
                  </a:schemeClr>
                </a:solidFill>
                <a:latin typeface="Times New Roman" pitchFamily="18" charset="0"/>
                <a:cs typeface="Times New Roman" pitchFamily="18" charset="0"/>
              </a:rPr>
              <a:t>У детей начинает формироваться способность контролировать свои эмоции в движении, чему способствует освоение ими языка эмоций (гаммы переживаний, настроений). Эмоциональность пятилетнего ребенка отличается многообразием способов выражения своих чувств: радости, грусти, огорчения, удовольствия. Ребенок способен проявить сочувствие, сопереживание, которое лежит в основе нравственных поступков.</a:t>
            </a:r>
          </a:p>
          <a:p>
            <a:pPr>
              <a:buNone/>
            </a:pPr>
            <a:r>
              <a:rPr lang="ru-RU" dirty="0" smtClean="0">
                <a:solidFill>
                  <a:schemeClr val="accent5">
                    <a:lumMod val="50000"/>
                  </a:schemeClr>
                </a:solidFill>
                <a:latin typeface="Times New Roman" pitchFamily="18" charset="0"/>
                <a:cs typeface="Times New Roman" pitchFamily="18" charset="0"/>
              </a:rPr>
              <a:t>К  5-ти  годам  в элементарном выполнении отдельных поручений (дежурство по столовой, уход за растениями и животными)  проявляется  самостоятельность.</a:t>
            </a:r>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285728"/>
            <a:ext cx="7719274" cy="6215106"/>
          </a:xfrm>
        </p:spPr>
        <p:txBody>
          <a:bodyPr>
            <a:normAutofit fontScale="85000" lnSpcReduction="20000"/>
          </a:bodyPr>
          <a:lstStyle/>
          <a:p>
            <a:pPr>
              <a:buNone/>
            </a:pPr>
            <a:r>
              <a:rPr lang="ru-RU" b="1" i="1" dirty="0" smtClean="0">
                <a:solidFill>
                  <a:schemeClr val="accent5">
                    <a:lumMod val="50000"/>
                  </a:schemeClr>
                </a:solidFill>
                <a:latin typeface="Times New Roman" pitchFamily="18" charset="0"/>
                <a:cs typeface="Times New Roman" pitchFamily="18" charset="0"/>
              </a:rPr>
              <a:t>Речевое  развитие</a:t>
            </a:r>
            <a:endParaRPr lang="ru-RU" dirty="0" smtClean="0">
              <a:solidFill>
                <a:schemeClr val="accent5">
                  <a:lumMod val="50000"/>
                </a:schemeClr>
              </a:solidFill>
              <a:latin typeface="Times New Roman" pitchFamily="18" charset="0"/>
              <a:cs typeface="Times New Roman" pitchFamily="18" charset="0"/>
            </a:endParaRPr>
          </a:p>
          <a:p>
            <a:pPr>
              <a:buNone/>
            </a:pPr>
            <a:r>
              <a:rPr lang="ru-RU" dirty="0" smtClean="0">
                <a:solidFill>
                  <a:schemeClr val="accent5">
                    <a:lumMod val="50000"/>
                  </a:schemeClr>
                </a:solidFill>
                <a:latin typeface="Times New Roman" pitchFamily="18" charset="0"/>
                <a:cs typeface="Times New Roman" pitchFamily="18" charset="0"/>
              </a:rPr>
              <a:t>          Изменяется  содержание  </a:t>
            </a:r>
            <a:r>
              <a:rPr lang="ru-RU" i="1" dirty="0" smtClean="0">
                <a:solidFill>
                  <a:schemeClr val="accent5">
                    <a:lumMod val="50000"/>
                  </a:schemeClr>
                </a:solidFill>
                <a:latin typeface="Times New Roman" pitchFamily="18" charset="0"/>
                <a:cs typeface="Times New Roman" pitchFamily="18" charset="0"/>
              </a:rPr>
              <a:t>общения </a:t>
            </a:r>
            <a:r>
              <a:rPr lang="ru-RU" dirty="0" smtClean="0">
                <a:solidFill>
                  <a:schemeClr val="accent5">
                    <a:lumMod val="50000"/>
                  </a:schemeClr>
                </a:solidFill>
                <a:latin typeface="Times New Roman" pitchFamily="18" charset="0"/>
                <a:cs typeface="Times New Roman" pitchFamily="18" charset="0"/>
              </a:rPr>
              <a:t> ребенка  и  взрослого.  Оно выходит  за  пределы  конкретной  ситуации,  в  которой оказывается  ребенок.  Ведущим  становится  познавательный  мотив.  Информация,  которую  ребенок  получает  в  процессе  общения,  может  быть  сложной  и  трудной  для  понимания,  но  она  вызывает  интерес.  </a:t>
            </a:r>
          </a:p>
          <a:p>
            <a:pPr>
              <a:buNone/>
            </a:pPr>
            <a:r>
              <a:rPr lang="ru-RU" dirty="0" smtClean="0">
                <a:solidFill>
                  <a:schemeClr val="accent5">
                    <a:lumMod val="50000"/>
                  </a:schemeClr>
                </a:solidFill>
                <a:latin typeface="Times New Roman" pitchFamily="18" charset="0"/>
                <a:cs typeface="Times New Roman" pitchFamily="18" charset="0"/>
              </a:rPr>
              <a:t>В  </a:t>
            </a:r>
            <a:r>
              <a:rPr lang="ru-RU" i="1" dirty="0" smtClean="0">
                <a:solidFill>
                  <a:schemeClr val="accent5">
                    <a:lumMod val="50000"/>
                  </a:schemeClr>
                </a:solidFill>
                <a:latin typeface="Times New Roman" pitchFamily="18" charset="0"/>
                <a:cs typeface="Times New Roman" pitchFamily="18" charset="0"/>
              </a:rPr>
              <a:t>речевом  развитии</a:t>
            </a:r>
            <a:r>
              <a:rPr lang="ru-RU" dirty="0" smtClean="0">
                <a:solidFill>
                  <a:schemeClr val="accent5">
                    <a:lumMod val="50000"/>
                  </a:schemeClr>
                </a:solidFill>
                <a:latin typeface="Times New Roman" pitchFamily="18" charset="0"/>
                <a:cs typeface="Times New Roman" pitchFamily="18" charset="0"/>
              </a:rPr>
              <a:t>  детей  4-5  лет  улучшается  произношение  звуков (кроме  сонорных)  и дикция.  Речь  становится  предметом  активности  детей.  Они  удачно  имитируют  голоса  животных,  интонационно  выделяют  речь  тех  или  иных  персонажей.  Интерес  вызывают ритмическая  структура  речи,  рифмы.  Развивается  грамматическая  сторона  речи.  Дети занимаются  словотворчеством   на  основе  грамматических  правил.  Речь  детей  при  взаимодействии  друг  с  другом  носит  ситуативный  характер,  а  при  общении  со  взрослым  становится  </a:t>
            </a:r>
            <a:r>
              <a:rPr lang="ru-RU" dirty="0" err="1" smtClean="0">
                <a:solidFill>
                  <a:schemeClr val="accent5">
                    <a:lumMod val="50000"/>
                  </a:schemeClr>
                </a:solidFill>
                <a:latin typeface="Times New Roman" pitchFamily="18" charset="0"/>
                <a:cs typeface="Times New Roman" pitchFamily="18" charset="0"/>
              </a:rPr>
              <a:t>внеситуативной</a:t>
            </a:r>
            <a:r>
              <a:rPr lang="ru-RU" dirty="0" smtClean="0">
                <a:solidFill>
                  <a:schemeClr val="accent5">
                    <a:lumMod val="50000"/>
                  </a:schemeClr>
                </a:solidFill>
                <a:latin typeface="Times New Roman" pitchFamily="18" charset="0"/>
                <a:cs typeface="Times New Roman" pitchFamily="18" charset="0"/>
              </a:rPr>
              <a:t>.</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1844824"/>
            <a:ext cx="8352928" cy="4656580"/>
          </a:xfrm>
        </p:spPr>
        <p:style>
          <a:lnRef idx="2">
            <a:schemeClr val="accent1"/>
          </a:lnRef>
          <a:fillRef idx="1">
            <a:schemeClr val="lt1"/>
          </a:fillRef>
          <a:effectRef idx="0">
            <a:schemeClr val="accent1"/>
          </a:effectRef>
          <a:fontRef idx="minor">
            <a:schemeClr val="dk1"/>
          </a:fontRef>
        </p:style>
        <p:txBody>
          <a:bodyPr>
            <a:noAutofit/>
          </a:bodyPr>
          <a:lstStyle/>
          <a:p>
            <a:pPr algn="just">
              <a:buNone/>
            </a:pPr>
            <a:r>
              <a:rPr lang="ru-RU" sz="2000" b="1" dirty="0" smtClean="0">
                <a:solidFill>
                  <a:schemeClr val="accent5">
                    <a:lumMod val="50000"/>
                  </a:schemeClr>
                </a:solidFill>
                <a:latin typeface="Times New Roman" pitchFamily="18" charset="0"/>
                <a:cs typeface="Times New Roman" pitchFamily="18" charset="0"/>
              </a:rPr>
              <a:t>Тип:</a:t>
            </a:r>
            <a:r>
              <a:rPr lang="ru-RU" sz="2000" dirty="0" smtClean="0">
                <a:solidFill>
                  <a:schemeClr val="accent5">
                    <a:lumMod val="50000"/>
                  </a:schemeClr>
                </a:solidFill>
                <a:latin typeface="Times New Roman" pitchFamily="18" charset="0"/>
                <a:cs typeface="Times New Roman" pitchFamily="18" charset="0"/>
              </a:rPr>
              <a:t> дошкольное образовательное учреждение</a:t>
            </a:r>
          </a:p>
          <a:p>
            <a:pPr algn="just">
              <a:buNone/>
            </a:pPr>
            <a:r>
              <a:rPr lang="ru-RU" sz="2000" b="1" dirty="0" smtClean="0">
                <a:solidFill>
                  <a:schemeClr val="accent5">
                    <a:lumMod val="50000"/>
                  </a:schemeClr>
                </a:solidFill>
                <a:latin typeface="Times New Roman" pitchFamily="18" charset="0"/>
                <a:cs typeface="Times New Roman" pitchFamily="18" charset="0"/>
              </a:rPr>
              <a:t>Вид:</a:t>
            </a:r>
            <a:r>
              <a:rPr lang="ru-RU" sz="2000" dirty="0" smtClean="0">
                <a:solidFill>
                  <a:schemeClr val="accent5">
                    <a:lumMod val="50000"/>
                  </a:schemeClr>
                </a:solidFill>
                <a:latin typeface="Times New Roman" pitchFamily="18" charset="0"/>
                <a:cs typeface="Times New Roman" pitchFamily="18" charset="0"/>
              </a:rPr>
              <a:t> детский сад комбинированного вида</a:t>
            </a:r>
          </a:p>
          <a:p>
            <a:pPr algn="just">
              <a:buNone/>
            </a:pPr>
            <a:r>
              <a:rPr lang="ru-RU" sz="2000" b="1" dirty="0" smtClean="0">
                <a:solidFill>
                  <a:schemeClr val="accent5">
                    <a:lumMod val="50000"/>
                  </a:schemeClr>
                </a:solidFill>
                <a:latin typeface="Times New Roman" pitchFamily="18" charset="0"/>
                <a:cs typeface="Times New Roman" pitchFamily="18" charset="0"/>
              </a:rPr>
              <a:t>Статус:</a:t>
            </a:r>
            <a:r>
              <a:rPr lang="ru-RU" sz="2000" dirty="0" smtClean="0">
                <a:solidFill>
                  <a:schemeClr val="accent5">
                    <a:lumMod val="50000"/>
                  </a:schemeClr>
                </a:solidFill>
                <a:latin typeface="Times New Roman" pitchFamily="18" charset="0"/>
                <a:cs typeface="Times New Roman" pitchFamily="18" charset="0"/>
              </a:rPr>
              <a:t> бюджетное  учреждение</a:t>
            </a:r>
          </a:p>
          <a:p>
            <a:pPr algn="just">
              <a:buNone/>
            </a:pPr>
            <a:r>
              <a:rPr lang="ru-RU" sz="2000" b="1" dirty="0" smtClean="0">
                <a:solidFill>
                  <a:schemeClr val="accent5">
                    <a:lumMod val="50000"/>
                  </a:schemeClr>
                </a:solidFill>
                <a:latin typeface="Times New Roman" pitchFamily="18" charset="0"/>
                <a:cs typeface="Times New Roman" pitchFamily="18" charset="0"/>
              </a:rPr>
              <a:t>Государственная аккредитация:</a:t>
            </a:r>
            <a:r>
              <a:rPr lang="ru-RU" sz="2000" dirty="0" smtClean="0">
                <a:solidFill>
                  <a:schemeClr val="accent5">
                    <a:lumMod val="50000"/>
                  </a:schemeClr>
                </a:solidFill>
                <a:latin typeface="Times New Roman" pitchFamily="18" charset="0"/>
                <a:cs typeface="Times New Roman" pitchFamily="18" charset="0"/>
              </a:rPr>
              <a:t> серия АА 183269   от  20.06.2008  г. регистрационный  № 128</a:t>
            </a:r>
          </a:p>
          <a:p>
            <a:pPr algn="just">
              <a:buNone/>
            </a:pPr>
            <a:r>
              <a:rPr lang="ru-RU" sz="2000" b="1" dirty="0" smtClean="0">
                <a:solidFill>
                  <a:schemeClr val="accent5">
                    <a:lumMod val="50000"/>
                  </a:schemeClr>
                </a:solidFill>
                <a:latin typeface="Times New Roman" pitchFamily="18" charset="0"/>
                <a:cs typeface="Times New Roman" pitchFamily="18" charset="0"/>
              </a:rPr>
              <a:t>Лицензия: </a:t>
            </a:r>
            <a:r>
              <a:rPr lang="ru-RU" sz="2000" dirty="0" smtClean="0">
                <a:solidFill>
                  <a:schemeClr val="accent5">
                    <a:lumMod val="50000"/>
                  </a:schemeClr>
                </a:solidFill>
                <a:latin typeface="Times New Roman" pitchFamily="18" charset="0"/>
                <a:cs typeface="Times New Roman" pitchFamily="18" charset="0"/>
              </a:rPr>
              <a:t>серия  64Л01 , регистрационный №  0001245 от  07.10.2014 г.</a:t>
            </a:r>
          </a:p>
          <a:p>
            <a:pPr algn="just">
              <a:buNone/>
            </a:pPr>
            <a:r>
              <a:rPr lang="ru-RU" sz="2000" b="1" dirty="0" smtClean="0">
                <a:solidFill>
                  <a:schemeClr val="accent5">
                    <a:lumMod val="50000"/>
                  </a:schemeClr>
                </a:solidFill>
                <a:latin typeface="Times New Roman" pitchFamily="18" charset="0"/>
                <a:cs typeface="Times New Roman" pitchFamily="18" charset="0"/>
              </a:rPr>
              <a:t>Местонахождение:</a:t>
            </a:r>
            <a:r>
              <a:rPr lang="ru-RU" sz="2000" dirty="0" smtClean="0">
                <a:solidFill>
                  <a:schemeClr val="accent5">
                    <a:lumMod val="50000"/>
                  </a:schemeClr>
                </a:solidFill>
                <a:latin typeface="Times New Roman" pitchFamily="18" charset="0"/>
                <a:cs typeface="Times New Roman" pitchFamily="18" charset="0"/>
              </a:rPr>
              <a:t>  410019, г. Саратов, ул. 2 Магнитный проезд, 52а</a:t>
            </a:r>
          </a:p>
          <a:p>
            <a:pPr algn="just">
              <a:buNone/>
            </a:pPr>
            <a:r>
              <a:rPr lang="ru-RU" sz="2000" b="1" dirty="0" smtClean="0">
                <a:solidFill>
                  <a:schemeClr val="accent5">
                    <a:lumMod val="50000"/>
                  </a:schemeClr>
                </a:solidFill>
                <a:latin typeface="Times New Roman" pitchFamily="18" charset="0"/>
                <a:cs typeface="Times New Roman" pitchFamily="18" charset="0"/>
              </a:rPr>
              <a:t>Режим работы: </a:t>
            </a:r>
            <a:r>
              <a:rPr lang="ru-RU" sz="2000" dirty="0" smtClean="0">
                <a:solidFill>
                  <a:schemeClr val="accent5">
                    <a:lumMod val="50000"/>
                  </a:schemeClr>
                </a:solidFill>
                <a:latin typeface="Times New Roman" pitchFamily="18" charset="0"/>
                <a:cs typeface="Times New Roman" pitchFamily="18" charset="0"/>
              </a:rPr>
              <a:t>пятидневная рабочая неделя с 07.00 до 19.00</a:t>
            </a:r>
          </a:p>
          <a:p>
            <a:pPr algn="just">
              <a:buNone/>
            </a:pPr>
            <a:r>
              <a:rPr lang="ru-RU" sz="2000" dirty="0" smtClean="0">
                <a:solidFill>
                  <a:schemeClr val="accent5">
                    <a:lumMod val="50000"/>
                  </a:schemeClr>
                </a:solidFill>
                <a:latin typeface="Times New Roman" pitchFamily="18" charset="0"/>
                <a:cs typeface="Times New Roman" pitchFamily="18" charset="0"/>
              </a:rPr>
              <a:t>Выходные: суббота, воскресенье, праздничные дни</a:t>
            </a:r>
          </a:p>
          <a:p>
            <a:pPr algn="just">
              <a:buNone/>
            </a:pPr>
            <a:r>
              <a:rPr lang="ru-RU" sz="2000" dirty="0" smtClean="0">
                <a:solidFill>
                  <a:schemeClr val="accent5">
                    <a:lumMod val="50000"/>
                  </a:schemeClr>
                </a:solidFill>
                <a:latin typeface="Times New Roman" pitchFamily="18" charset="0"/>
                <a:cs typeface="Times New Roman" pitchFamily="18" charset="0"/>
              </a:rPr>
              <a:t>Время пребывания детей: 12  часов, 3 часа</a:t>
            </a:r>
          </a:p>
          <a:p>
            <a:pPr algn="just">
              <a:buNone/>
            </a:pPr>
            <a:r>
              <a:rPr lang="ru-RU" sz="2000" b="1" dirty="0" smtClean="0">
                <a:solidFill>
                  <a:schemeClr val="accent5">
                    <a:lumMod val="50000"/>
                  </a:schemeClr>
                </a:solidFill>
                <a:latin typeface="Times New Roman" pitchFamily="18" charset="0"/>
                <a:cs typeface="Times New Roman" pitchFamily="18" charset="0"/>
              </a:rPr>
              <a:t>Адрес электронной почты </a:t>
            </a:r>
            <a:r>
              <a:rPr lang="ru-RU" sz="2000" dirty="0" smtClean="0">
                <a:latin typeface="Times New Roman" pitchFamily="18" charset="0"/>
                <a:cs typeface="Times New Roman" pitchFamily="18" charset="0"/>
              </a:rPr>
              <a:t>detsad.226@yandex.ru</a:t>
            </a:r>
            <a:endParaRPr lang="ru-RU" sz="2000" dirty="0" smtClean="0">
              <a:solidFill>
                <a:schemeClr val="accent5">
                  <a:lumMod val="50000"/>
                </a:schemeClr>
              </a:solidFill>
              <a:latin typeface="Times New Roman" pitchFamily="18" charset="0"/>
              <a:cs typeface="Times New Roman" pitchFamily="18" charset="0"/>
            </a:endParaRPr>
          </a:p>
          <a:p>
            <a:pPr algn="just">
              <a:buNone/>
            </a:pPr>
            <a:r>
              <a:rPr lang="ru-RU" sz="2000" b="1" dirty="0" smtClean="0">
                <a:solidFill>
                  <a:schemeClr val="accent5">
                    <a:lumMod val="50000"/>
                  </a:schemeClr>
                </a:solidFill>
                <a:latin typeface="Times New Roman" pitchFamily="18" charset="0"/>
                <a:cs typeface="Times New Roman" pitchFamily="18" charset="0"/>
              </a:rPr>
              <a:t>Адрес сайта ДОУ:</a:t>
            </a:r>
            <a:r>
              <a:rPr lang="ru-RU" sz="2000" dirty="0" smtClean="0">
                <a:solidFill>
                  <a:schemeClr val="accent5">
                    <a:lumMod val="50000"/>
                  </a:schemeClr>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http://www.saratovdetsad226.ru/</a:t>
            </a:r>
          </a:p>
          <a:p>
            <a:pPr>
              <a:buNone/>
            </a:pPr>
            <a:endParaRPr lang="ru-RU" sz="2000" dirty="0" smtClean="0">
              <a:solidFill>
                <a:schemeClr val="accent5">
                  <a:lumMod val="50000"/>
                </a:schemeClr>
              </a:solidFill>
              <a:latin typeface="Times New Roman" pitchFamily="18" charset="0"/>
              <a:cs typeface="Times New Roman" pitchFamily="18" charset="0"/>
            </a:endParaRPr>
          </a:p>
        </p:txBody>
      </p:sp>
      <p:sp>
        <p:nvSpPr>
          <p:cNvPr id="2" name="Заголовок 1"/>
          <p:cNvSpPr>
            <a:spLocks noGrp="1"/>
          </p:cNvSpPr>
          <p:nvPr>
            <p:ph type="title"/>
          </p:nvPr>
        </p:nvSpPr>
        <p:spPr>
          <a:xfrm>
            <a:off x="1000100" y="274638"/>
            <a:ext cx="8143900" cy="1225536"/>
          </a:xfrm>
        </p:spPr>
        <p:txBody>
          <a:bodyPr>
            <a:noAutofit/>
          </a:bodyPr>
          <a:lstStyle/>
          <a:p>
            <a:pPr algn="ctr"/>
            <a:r>
              <a:rPr lang="ru-RU" sz="2400" b="1" dirty="0" smtClean="0">
                <a:latin typeface="Times New Roman" pitchFamily="18" charset="0"/>
                <a:cs typeface="Times New Roman" pitchFamily="18" charset="0"/>
              </a:rPr>
              <a:t>Муниципальное дошкольного образовательного учреждение «Детский сад комбинированного вида № 226 </a:t>
            </a:r>
            <a:endParaRPr lang="ru-RU" sz="2400" b="1"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357166"/>
            <a:ext cx="7647836" cy="6143668"/>
          </a:xfrm>
        </p:spPr>
        <p:txBody>
          <a:bodyPr>
            <a:normAutofit fontScale="70000" lnSpcReduction="20000"/>
          </a:bodyPr>
          <a:lstStyle/>
          <a:p>
            <a:pPr>
              <a:buNone/>
            </a:pPr>
            <a:r>
              <a:rPr lang="ru-RU" b="1" i="1" dirty="0" smtClean="0">
                <a:solidFill>
                  <a:schemeClr val="accent5">
                    <a:lumMod val="50000"/>
                  </a:schemeClr>
                </a:solidFill>
                <a:latin typeface="Times New Roman" pitchFamily="18" charset="0"/>
                <a:cs typeface="Times New Roman" pitchFamily="18" charset="0"/>
              </a:rPr>
              <a:t>Познавательное развитие</a:t>
            </a:r>
            <a:endParaRPr lang="ru-RU" dirty="0" smtClean="0">
              <a:solidFill>
                <a:schemeClr val="accent5">
                  <a:lumMod val="50000"/>
                </a:schemeClr>
              </a:solidFill>
              <a:latin typeface="Times New Roman" pitchFamily="18" charset="0"/>
              <a:cs typeface="Times New Roman" pitchFamily="18" charset="0"/>
            </a:endParaRPr>
          </a:p>
          <a:p>
            <a:pPr>
              <a:buNone/>
            </a:pPr>
            <a:r>
              <a:rPr lang="ru-RU" i="1" dirty="0" smtClean="0">
                <a:solidFill>
                  <a:schemeClr val="accent5">
                    <a:lumMod val="50000"/>
                  </a:schemeClr>
                </a:solidFill>
                <a:latin typeface="Times New Roman" pitchFamily="18" charset="0"/>
                <a:cs typeface="Times New Roman" pitchFamily="18" charset="0"/>
              </a:rPr>
              <a:t>В  познавательном  развитии</a:t>
            </a:r>
            <a:r>
              <a:rPr lang="ru-RU" dirty="0" smtClean="0">
                <a:solidFill>
                  <a:schemeClr val="accent5">
                    <a:lumMod val="50000"/>
                  </a:schemeClr>
                </a:solidFill>
                <a:latin typeface="Times New Roman" pitchFamily="18" charset="0"/>
                <a:cs typeface="Times New Roman" pitchFamily="18" charset="0"/>
              </a:rPr>
              <a:t>  4-5  летних  детей  характерна  высокая  мыслительная  активность.  5-ти летние  «почемучки»   интересуются  причинно-следственными  связями  в  разных  сферах  жизни  (изменения  в  живой  и  неживой  природе,  происхождение  человека),  профессиональной  деятельностью  взрослых  и  др.,  то  есть  начинает  формироваться  представление  о  различных  сторонах  окружающего  мира.  К  5-ти  годам  более  развитым  становится  восприятие. Дети  оказываются  способными  назвать  форму  на  которую  похож  тот  или  иной  предмет.  Они  могут  вычленять  в  сложных  объектах  простые  формы  и  из  простых  форм  воссоздавать  сложные  объекты.  Дети  способны  упорядочить  группы  предметов  по  сенсорному  признаку – величине, цвету;  выделить  такие  параметры,  как  высота, длина  и  ширина.  Совершенствуется  ориентация  в пространстве.  Возрастает объем  памяти.  Дети  запоминают  до  7-8  названий  предметов.  Начинает  складываться  произвольное  запоминание:  дети  способны  принять  задачу  на  запоминание,  помнят  поручения  взрослых,  могут  выучить  небольшое  стихотворение  и  т.д.  Начинает   развиваться  образное  мышление.  Дети  оказываются  способными  использовать  простыне  схематизированные  изображения  для  решения  несложных задач. Увеличивается  устойчивость  внимания.  Ребенку  оказывается  доступной  сосредоточенная  деятельность  в  течение  15-20 минут.</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285728"/>
            <a:ext cx="7647836" cy="6215106"/>
          </a:xfrm>
        </p:spPr>
        <p:txBody>
          <a:bodyPr>
            <a:normAutofit fontScale="47500" lnSpcReduction="20000"/>
          </a:bodyPr>
          <a:lstStyle/>
          <a:p>
            <a:pPr>
              <a:buNone/>
            </a:pPr>
            <a:r>
              <a:rPr lang="ru-RU" sz="3400" b="1" i="1" dirty="0" smtClean="0">
                <a:solidFill>
                  <a:schemeClr val="accent5">
                    <a:lumMod val="50000"/>
                  </a:schemeClr>
                </a:solidFill>
                <a:latin typeface="Times New Roman" pitchFamily="18" charset="0"/>
                <a:cs typeface="Times New Roman" pitchFamily="18" charset="0"/>
              </a:rPr>
              <a:t>Художественно-эстетическое  развитие</a:t>
            </a:r>
            <a:endParaRPr lang="ru-RU" sz="3400" dirty="0" smtClean="0">
              <a:solidFill>
                <a:schemeClr val="accent5">
                  <a:lumMod val="50000"/>
                </a:schemeClr>
              </a:solidFill>
              <a:latin typeface="Times New Roman" pitchFamily="18" charset="0"/>
              <a:cs typeface="Times New Roman" pitchFamily="18" charset="0"/>
            </a:endParaRPr>
          </a:p>
          <a:p>
            <a:pPr>
              <a:buNone/>
            </a:pPr>
            <a:r>
              <a:rPr lang="ru-RU" sz="3400" dirty="0" smtClean="0">
                <a:solidFill>
                  <a:schemeClr val="accent5">
                    <a:lumMod val="50000"/>
                  </a:schemeClr>
                </a:solidFill>
                <a:latin typeface="Times New Roman" pitchFamily="18" charset="0"/>
                <a:cs typeface="Times New Roman" pitchFamily="18" charset="0"/>
              </a:rPr>
              <a:t>         На  пятом  году  жизни  ребенок  осознаннее  воспринимает  произведения  художественно-изобразительно-музыкального  творчества,  легко  устанавливает  простые  причинные  связи  в  сюжете,  композиции  и  т.п.,  эмоционально  откликается  на  отраженные  в  произведении искусства  действия,  поступки,  события,  соотносит  увиденное со  своими  представлениями  о  красивом,  радостном,  печальном,  злом  и  т.д.  У ребенка  появляется  желание  делиться  своими  впечатлениями  от  встреч  с  искусством,  со  взрослыми  и  сверстниками.  Продолжает  развиваться  воображение.  Формируются  такие  его особенности,  как  оригинальность  и  произвольность.  Дети  могут  самостоятельно  придумать  небольшую  сказку  на  заданную  тему.</a:t>
            </a:r>
          </a:p>
          <a:p>
            <a:pPr>
              <a:buNone/>
            </a:pPr>
            <a:r>
              <a:rPr lang="ru-RU" sz="3400" dirty="0" smtClean="0">
                <a:solidFill>
                  <a:schemeClr val="accent5">
                    <a:lumMod val="50000"/>
                  </a:schemeClr>
                </a:solidFill>
                <a:latin typeface="Times New Roman" pitchFamily="18" charset="0"/>
                <a:cs typeface="Times New Roman" pitchFamily="18" charset="0"/>
              </a:rPr>
              <a:t>Значительное  развитие  получает  </a:t>
            </a:r>
            <a:r>
              <a:rPr lang="ru-RU" sz="3400" i="1" dirty="0" smtClean="0">
                <a:solidFill>
                  <a:schemeClr val="accent5">
                    <a:lumMod val="50000"/>
                  </a:schemeClr>
                </a:solidFill>
                <a:latin typeface="Times New Roman" pitchFamily="18" charset="0"/>
                <a:cs typeface="Times New Roman" pitchFamily="18" charset="0"/>
              </a:rPr>
              <a:t>изобразительная  деятельность</a:t>
            </a:r>
            <a:r>
              <a:rPr lang="ru-RU" sz="3400" dirty="0" smtClean="0">
                <a:solidFill>
                  <a:schemeClr val="accent5">
                    <a:lumMod val="50000"/>
                  </a:schemeClr>
                </a:solidFill>
                <a:latin typeface="Times New Roman" pitchFamily="18" charset="0"/>
                <a:cs typeface="Times New Roman" pitchFamily="18" charset="0"/>
              </a:rPr>
              <a:t>.  </a:t>
            </a:r>
            <a:r>
              <a:rPr lang="ru-RU" sz="3400" i="1" dirty="0" smtClean="0">
                <a:solidFill>
                  <a:schemeClr val="accent5">
                    <a:lumMod val="50000"/>
                  </a:schemeClr>
                </a:solidFill>
                <a:latin typeface="Times New Roman" pitchFamily="18" charset="0"/>
                <a:cs typeface="Times New Roman" pitchFamily="18" charset="0"/>
              </a:rPr>
              <a:t>Рисунки</a:t>
            </a:r>
            <a:r>
              <a:rPr lang="ru-RU" sz="3400" dirty="0" smtClean="0">
                <a:solidFill>
                  <a:schemeClr val="accent5">
                    <a:lumMod val="50000"/>
                  </a:schemeClr>
                </a:solidFill>
                <a:latin typeface="Times New Roman" pitchFamily="18" charset="0"/>
                <a:cs typeface="Times New Roman" pitchFamily="18" charset="0"/>
              </a:rPr>
              <a:t> становятся  предметным  и  детализированным. В  этом  возрасте  дети рисуют  предметы  прямоугольной,  овальной  формы,  простые изображения  животных. Дети  могут  своевременно насыщать  ворс кисти краской, промывать  по  окончании  работы.   Графическое  изображение  человека  характеризуется  наличием  туловища,  глаз,  рта,  носа,  волос,  иногда  одежды  и  ее  деталей.  Дети  могут </a:t>
            </a:r>
            <a:r>
              <a:rPr lang="ru-RU" sz="3400" i="1" dirty="0" smtClean="0">
                <a:solidFill>
                  <a:schemeClr val="accent5">
                    <a:lumMod val="50000"/>
                  </a:schemeClr>
                </a:solidFill>
                <a:latin typeface="Times New Roman" pitchFamily="18" charset="0"/>
                <a:cs typeface="Times New Roman" pitchFamily="18" charset="0"/>
              </a:rPr>
              <a:t>вырезать</a:t>
            </a:r>
            <a:r>
              <a:rPr lang="ru-RU" sz="3400" dirty="0" smtClean="0">
                <a:solidFill>
                  <a:schemeClr val="accent5">
                    <a:lumMod val="50000"/>
                  </a:schemeClr>
                </a:solidFill>
                <a:latin typeface="Times New Roman" pitchFamily="18" charset="0"/>
                <a:cs typeface="Times New Roman" pitchFamily="18" charset="0"/>
              </a:rPr>
              <a:t>  ножницами  по  прямой,  диагонали,  к  5  годам  овладевают  приемами  вырезывания  предметов  круглой  и  овальной  формы.  </a:t>
            </a:r>
            <a:r>
              <a:rPr lang="ru-RU" sz="3400" i="1" dirty="0" smtClean="0">
                <a:solidFill>
                  <a:schemeClr val="accent5">
                    <a:lumMod val="50000"/>
                  </a:schemeClr>
                </a:solidFill>
                <a:latin typeface="Times New Roman" pitchFamily="18" charset="0"/>
                <a:cs typeface="Times New Roman" pitchFamily="18" charset="0"/>
              </a:rPr>
              <a:t>Лепят</a:t>
            </a:r>
            <a:r>
              <a:rPr lang="ru-RU" sz="3400" dirty="0" smtClean="0">
                <a:solidFill>
                  <a:schemeClr val="accent5">
                    <a:lumMod val="50000"/>
                  </a:schemeClr>
                </a:solidFill>
                <a:latin typeface="Times New Roman" pitchFamily="18" charset="0"/>
                <a:cs typeface="Times New Roman" pitchFamily="18" charset="0"/>
              </a:rPr>
              <a:t>  предметы  круглой,  овальной,  цилиндрической  формы,  простейших  животных,  рыб, птиц.</a:t>
            </a:r>
          </a:p>
          <a:p>
            <a:pPr>
              <a:buNone/>
            </a:pPr>
            <a:r>
              <a:rPr lang="ru-RU" sz="3400" dirty="0" smtClean="0">
                <a:solidFill>
                  <a:schemeClr val="accent5">
                    <a:lumMod val="50000"/>
                  </a:schemeClr>
                </a:solidFill>
                <a:latin typeface="Times New Roman" pitchFamily="18" charset="0"/>
                <a:cs typeface="Times New Roman" pitchFamily="18" charset="0"/>
              </a:rPr>
              <a:t>К  5-ти  годам  ребенок  выполняет  элементарные  танцевальные  движения  (пружинка,  подскоки,  кружение  и т.д.).  Может  петь  протяжно,  при  этом  вместе  начинать  и  заканчивать  пение.  Развитию исполнительской  деятельности  способствует доминирование в данном  возрасте продуктивной  мотивации  (спеть  песню, станцевать  танец, сыграть  на  инструменте).  Дети  делают  первые  попытки  творчества.</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214290"/>
            <a:ext cx="7790712" cy="6429420"/>
          </a:xfrm>
        </p:spPr>
        <p:txBody>
          <a:bodyPr>
            <a:normAutofit fontScale="62500" lnSpcReduction="20000"/>
          </a:bodyPr>
          <a:lstStyle/>
          <a:p>
            <a:pPr algn="ctr">
              <a:buNone/>
            </a:pPr>
            <a:r>
              <a:rPr lang="ru-RU" b="1" i="1" dirty="0" smtClean="0">
                <a:solidFill>
                  <a:schemeClr val="accent5">
                    <a:lumMod val="50000"/>
                  </a:schemeClr>
                </a:solidFill>
                <a:latin typeface="Times New Roman" pitchFamily="18" charset="0"/>
                <a:cs typeface="Times New Roman" pitchFamily="18" charset="0"/>
              </a:rPr>
              <a:t>Возрастная  характеристика, контингента  детей  5-6  лет</a:t>
            </a:r>
          </a:p>
          <a:p>
            <a:pPr>
              <a:buNone/>
            </a:pPr>
            <a:endParaRPr lang="ru-RU" dirty="0" smtClean="0">
              <a:solidFill>
                <a:schemeClr val="accent5">
                  <a:lumMod val="50000"/>
                </a:schemeClr>
              </a:solidFill>
              <a:latin typeface="Times New Roman" pitchFamily="18" charset="0"/>
              <a:cs typeface="Times New Roman" pitchFamily="18" charset="0"/>
            </a:endParaRPr>
          </a:p>
          <a:p>
            <a:pPr>
              <a:buNone/>
            </a:pPr>
            <a:r>
              <a:rPr lang="ru-RU" b="1" i="1" dirty="0" smtClean="0">
                <a:solidFill>
                  <a:schemeClr val="accent5">
                    <a:lumMod val="50000"/>
                  </a:schemeClr>
                </a:solidFill>
                <a:latin typeface="Times New Roman" pitchFamily="18" charset="0"/>
                <a:cs typeface="Times New Roman" pitchFamily="18" charset="0"/>
              </a:rPr>
              <a:t>Физическое  развитие</a:t>
            </a:r>
            <a:endParaRPr lang="ru-RU" dirty="0" smtClean="0">
              <a:solidFill>
                <a:schemeClr val="accent5">
                  <a:lumMod val="50000"/>
                </a:schemeClr>
              </a:solidFill>
              <a:latin typeface="Times New Roman" pitchFamily="18" charset="0"/>
              <a:cs typeface="Times New Roman" pitchFamily="18" charset="0"/>
            </a:endParaRPr>
          </a:p>
          <a:p>
            <a:pPr>
              <a:buNone/>
            </a:pPr>
            <a:r>
              <a:rPr lang="ru-RU" dirty="0" smtClean="0">
                <a:solidFill>
                  <a:schemeClr val="accent5">
                    <a:lumMod val="50000"/>
                  </a:schemeClr>
                </a:solidFill>
                <a:latin typeface="Times New Roman" pitchFamily="18" charset="0"/>
                <a:cs typeface="Times New Roman" pitchFamily="18" charset="0"/>
              </a:rPr>
              <a:t>      Продолжается  процесс  окостенения  скелета  ребенка.  Дошкольник  более  совершенно  овладевает  различными  видами  </a:t>
            </a:r>
            <a:r>
              <a:rPr lang="ru-RU" i="1" dirty="0" smtClean="0">
                <a:solidFill>
                  <a:schemeClr val="accent5">
                    <a:lumMod val="50000"/>
                  </a:schemeClr>
                </a:solidFill>
                <a:latin typeface="Times New Roman" pitchFamily="18" charset="0"/>
                <a:cs typeface="Times New Roman" pitchFamily="18" charset="0"/>
              </a:rPr>
              <a:t>движений</a:t>
            </a:r>
            <a:r>
              <a:rPr lang="ru-RU" dirty="0" smtClean="0">
                <a:solidFill>
                  <a:schemeClr val="accent5">
                    <a:lumMod val="50000"/>
                  </a:schemeClr>
                </a:solidFill>
                <a:latin typeface="Times New Roman" pitchFamily="18" charset="0"/>
                <a:cs typeface="Times New Roman" pitchFamily="18" charset="0"/>
              </a:rPr>
              <a:t>.  Тело  приобретает  заметную  устойчивость.  Дети  к  6  годам  уже  могут  совершать  пешие  прогулки,  но  на  небольшие  расстояния.  Шестилетние  дети  значительно  точнее  выбирают  движения,  которые  им  надо  выполнить.  У  них  обычно  отсутствуют  лишние  движения,  которые  наблюдаются  у  детей  3-5  лет. В  период  с  5  до  6  лет  ребенок  постепенно  начинает   адекватно  оценивать  результаты  своего  участия  в  играх  соревновательного  характера.  Удовлетворение  полученным  результатом  к  6  годам  начинает  доставлять  ребенку  радость,  способствует  эмоциональному  благополучию  и  поддерживает  положительное  отношение к  себе  («я  хороший,  ловкий»  и  т.д.). Уже  начинают  наблюдаться  различия  в  движениях  мальчиков  и девочек (у  мальчиков  - более  прерывистые,  у девочек – мягкие, плавные).</a:t>
            </a:r>
          </a:p>
          <a:p>
            <a:pPr>
              <a:buNone/>
            </a:pPr>
            <a:r>
              <a:rPr lang="ru-RU" dirty="0" smtClean="0">
                <a:solidFill>
                  <a:schemeClr val="accent5">
                    <a:lumMod val="50000"/>
                  </a:schemeClr>
                </a:solidFill>
                <a:latin typeface="Times New Roman" pitchFamily="18" charset="0"/>
                <a:cs typeface="Times New Roman" pitchFamily="18" charset="0"/>
              </a:rPr>
              <a:t>К  6  годам  совершенствуется  развитие  мелкой  </a:t>
            </a:r>
            <a:r>
              <a:rPr lang="ru-RU" i="1" dirty="0" smtClean="0">
                <a:solidFill>
                  <a:schemeClr val="accent5">
                    <a:lumMod val="50000"/>
                  </a:schemeClr>
                </a:solidFill>
                <a:latin typeface="Times New Roman" pitchFamily="18" charset="0"/>
                <a:cs typeface="Times New Roman" pitchFamily="18" charset="0"/>
              </a:rPr>
              <a:t>моторики</a:t>
            </a:r>
            <a:r>
              <a:rPr lang="ru-RU" dirty="0" smtClean="0">
                <a:solidFill>
                  <a:schemeClr val="accent5">
                    <a:lumMod val="50000"/>
                  </a:schemeClr>
                </a:solidFill>
                <a:latin typeface="Times New Roman" pitchFamily="18" charset="0"/>
                <a:cs typeface="Times New Roman" pitchFamily="18" charset="0"/>
              </a:rPr>
              <a:t>  пальцев  рук.  Некоторые дети  могут  продеть  шнурок  в  ботинок  и  завязать  бантиком.</a:t>
            </a:r>
          </a:p>
          <a:p>
            <a:pPr>
              <a:buNone/>
            </a:pPr>
            <a:r>
              <a:rPr lang="ru-RU" dirty="0" smtClean="0">
                <a:solidFill>
                  <a:schemeClr val="accent5">
                    <a:lumMod val="50000"/>
                  </a:schemeClr>
                </a:solidFill>
                <a:latin typeface="Times New Roman" pitchFamily="18" charset="0"/>
                <a:cs typeface="Times New Roman" pitchFamily="18" charset="0"/>
              </a:rPr>
              <a:t>В  старшем  возрасте  продолжают  совершенствоваться  </a:t>
            </a:r>
            <a:r>
              <a:rPr lang="ru-RU" i="1" dirty="0" smtClean="0">
                <a:solidFill>
                  <a:schemeClr val="accent5">
                    <a:lumMod val="50000"/>
                  </a:schemeClr>
                </a:solidFill>
                <a:latin typeface="Times New Roman" pitchFamily="18" charset="0"/>
                <a:cs typeface="Times New Roman" pitchFamily="18" charset="0"/>
              </a:rPr>
              <a:t>культурно-гигиенические  навыки</a:t>
            </a:r>
            <a:r>
              <a:rPr lang="ru-RU" dirty="0" smtClean="0">
                <a:solidFill>
                  <a:schemeClr val="accent5">
                    <a:lumMod val="50000"/>
                  </a:schemeClr>
                </a:solidFill>
                <a:latin typeface="Times New Roman" pitchFamily="18" charset="0"/>
                <a:cs typeface="Times New Roman" pitchFamily="18" charset="0"/>
              </a:rPr>
              <a:t>:  умеет  одеться  в  соответствии  с  условиями  погоды,  выполняет  основные  правила  личной гигиены, соблюдает  правила  приема  пищи, проявляет  навыки  самостоятельности.  Полезные  привычки  способствуют  усвоению  основ  здорового  образа  жизни.</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285728"/>
            <a:ext cx="7790712" cy="5715040"/>
          </a:xfrm>
        </p:spPr>
        <p:txBody>
          <a:bodyPr>
            <a:normAutofit fontScale="55000" lnSpcReduction="20000"/>
          </a:bodyPr>
          <a:lstStyle/>
          <a:p>
            <a:pPr>
              <a:buNone/>
            </a:pPr>
            <a:r>
              <a:rPr lang="ru-RU" b="1" i="1" dirty="0" smtClean="0">
                <a:solidFill>
                  <a:schemeClr val="accent5">
                    <a:lumMod val="50000"/>
                  </a:schemeClr>
                </a:solidFill>
                <a:latin typeface="Times New Roman" pitchFamily="18" charset="0"/>
                <a:cs typeface="Times New Roman" pitchFamily="18" charset="0"/>
              </a:rPr>
              <a:t>Речевое  развитие</a:t>
            </a:r>
            <a:endParaRPr lang="ru-RU" dirty="0" smtClean="0">
              <a:solidFill>
                <a:schemeClr val="accent5">
                  <a:lumMod val="50000"/>
                </a:schemeClr>
              </a:solidFill>
              <a:latin typeface="Times New Roman" pitchFamily="18" charset="0"/>
              <a:cs typeface="Times New Roman" pitchFamily="18" charset="0"/>
            </a:endParaRPr>
          </a:p>
          <a:p>
            <a:pPr>
              <a:buNone/>
            </a:pPr>
            <a:r>
              <a:rPr lang="ru-RU" dirty="0" smtClean="0">
                <a:solidFill>
                  <a:schemeClr val="accent5">
                    <a:lumMod val="50000"/>
                  </a:schemeClr>
                </a:solidFill>
                <a:latin typeface="Times New Roman" pitchFamily="18" charset="0"/>
                <a:cs typeface="Times New Roman" pitchFamily="18" charset="0"/>
              </a:rPr>
              <a:t>      </a:t>
            </a:r>
            <a:r>
              <a:rPr lang="ru-RU" i="1" dirty="0" smtClean="0">
                <a:solidFill>
                  <a:schemeClr val="accent5">
                    <a:lumMod val="50000"/>
                  </a:schemeClr>
                </a:solidFill>
                <a:latin typeface="Times New Roman" pitchFamily="18" charset="0"/>
                <a:cs typeface="Times New Roman" pitchFamily="18" charset="0"/>
              </a:rPr>
              <a:t>Общение</a:t>
            </a:r>
            <a:r>
              <a:rPr lang="ru-RU" dirty="0" smtClean="0">
                <a:solidFill>
                  <a:schemeClr val="accent5">
                    <a:lumMod val="50000"/>
                  </a:schemeClr>
                </a:solidFill>
                <a:latin typeface="Times New Roman" pitchFamily="18" charset="0"/>
                <a:cs typeface="Times New Roman" pitchFamily="18" charset="0"/>
              </a:rPr>
              <a:t>  детей  выражается  в свободном  диалоге  со  сверстниками  и  взрослыми,  выражении своих  чувств  и  намерений  с  помощью  речевых  и  неречевых  (жестовых,  мимических,  пантомимических)  средств. </a:t>
            </a:r>
          </a:p>
          <a:p>
            <a:pPr>
              <a:buNone/>
            </a:pPr>
            <a:r>
              <a:rPr lang="ru-RU" dirty="0" smtClean="0">
                <a:solidFill>
                  <a:schemeClr val="accent5">
                    <a:lumMod val="50000"/>
                  </a:schemeClr>
                </a:solidFill>
                <a:latin typeface="Times New Roman" pitchFamily="18" charset="0"/>
                <a:cs typeface="Times New Roman" pitchFamily="18" charset="0"/>
              </a:rPr>
              <a:t>Продолжает  совершенствоваться  </a:t>
            </a:r>
            <a:r>
              <a:rPr lang="ru-RU" i="1" dirty="0" smtClean="0">
                <a:solidFill>
                  <a:schemeClr val="accent5">
                    <a:lumMod val="50000"/>
                  </a:schemeClr>
                </a:solidFill>
                <a:latin typeface="Times New Roman" pitchFamily="18" charset="0"/>
                <a:cs typeface="Times New Roman" pitchFamily="18" charset="0"/>
              </a:rPr>
              <a:t>речь,</a:t>
            </a:r>
            <a:r>
              <a:rPr lang="ru-RU" dirty="0" smtClean="0">
                <a:solidFill>
                  <a:schemeClr val="accent5">
                    <a:lumMod val="50000"/>
                  </a:schemeClr>
                </a:solidFill>
                <a:latin typeface="Times New Roman" pitchFamily="18" charset="0"/>
                <a:cs typeface="Times New Roman" pitchFamily="18" charset="0"/>
              </a:rPr>
              <a:t>  в  том  числе ее  звуковая  сторона.  Дети могут  правильно  воспроизводить  шипящие,  свистящие и  сонорные  звуки.  Развивается  фонематический  слух,  интонационная  выразительность  речи  при  чтении  стихов  в  сюжетно-ролевой  игре  и в  повседневной  жизни. Совершенствуется  грамматический  строй  речи.  Дети  используют  все  части  речи,  активно  занимаются  словотворчеством.  Богаче  становится  лексика:  активно  используются синонимы  и  антонимы.  Развивается  связная речь:  дети  могут  пересказывать,  рассказывать  по  картинке,  передавая  не  только  главное,  но  и  детали.</a:t>
            </a:r>
          </a:p>
          <a:p>
            <a:pPr>
              <a:buNone/>
            </a:pPr>
            <a:r>
              <a:rPr lang="ru-RU" b="1" i="1" dirty="0" smtClean="0">
                <a:solidFill>
                  <a:schemeClr val="accent5">
                    <a:lumMod val="50000"/>
                  </a:schemeClr>
                </a:solidFill>
                <a:latin typeface="Times New Roman" pitchFamily="18" charset="0"/>
                <a:cs typeface="Times New Roman" pitchFamily="18" charset="0"/>
              </a:rPr>
              <a:t>Познавательное развитие</a:t>
            </a:r>
            <a:endParaRPr lang="ru-RU" dirty="0" smtClean="0">
              <a:solidFill>
                <a:schemeClr val="accent5">
                  <a:lumMod val="50000"/>
                </a:schemeClr>
              </a:solidFill>
              <a:latin typeface="Times New Roman" pitchFamily="18" charset="0"/>
              <a:cs typeface="Times New Roman" pitchFamily="18" charset="0"/>
            </a:endParaRPr>
          </a:p>
          <a:p>
            <a:pPr>
              <a:buNone/>
            </a:pPr>
            <a:r>
              <a:rPr lang="ru-RU" dirty="0" smtClean="0">
                <a:solidFill>
                  <a:schemeClr val="accent5">
                    <a:lumMod val="50000"/>
                  </a:schemeClr>
                </a:solidFill>
                <a:latin typeface="Times New Roman" pitchFamily="18" charset="0"/>
                <a:cs typeface="Times New Roman" pitchFamily="18" charset="0"/>
              </a:rPr>
              <a:t>В  </a:t>
            </a:r>
            <a:r>
              <a:rPr lang="ru-RU" i="1" dirty="0" smtClean="0">
                <a:solidFill>
                  <a:schemeClr val="accent5">
                    <a:lumMod val="50000"/>
                  </a:schemeClr>
                </a:solidFill>
                <a:latin typeface="Times New Roman" pitchFamily="18" charset="0"/>
                <a:cs typeface="Times New Roman" pitchFamily="18" charset="0"/>
              </a:rPr>
              <a:t>познавательной  деятельности</a:t>
            </a:r>
            <a:r>
              <a:rPr lang="ru-RU" dirty="0" smtClean="0">
                <a:solidFill>
                  <a:schemeClr val="accent5">
                    <a:lumMod val="50000"/>
                  </a:schemeClr>
                </a:solidFill>
                <a:latin typeface="Times New Roman" pitchFamily="18" charset="0"/>
                <a:cs typeface="Times New Roman" pitchFamily="18" charset="0"/>
              </a:rPr>
              <a:t>  продолжает  совершенствоваться  восприятие  цвета,  формы  и  величины,  строения  предметов;  представления  детей  систематизируются. Дети  называют  не только  основные  цвета  и  их  оттенки,  но  и  промежуточные  цветовые  оттенки;  форму  прямоугольников, овалов, треугольников. К  6-ти  годам  дети  легко  выстраивают  в  ряд – по  возрастанию  или  убыванию – до  десяти  предметов  разных  по  величине.  Однако  дошкольники  испытывают трудности  при  анализе пространственного  положения  объектов,  если  сталкиваются  с  несоответствием  формы  и  их пространственного  расположения.   В  старшем  дошкольном  возрасте  продолжает  развиваться  образное  мышление.  Дети  способны  не  только  решить  задачу  в  наглядном  плане,  но  и  совершить  преобразования  объекта.  Продолжают  совершенствоваться  обобщения,  что  является  основой  словесно-логического  мышления.  5-6  лет  -  это  возраст  творческого  воображения.  Дети  самостоятельно  могут  сочинить  оригинальные  правдоподобные  истории.  Наблюдается  переход  от  непроизвольного  к  произвольному  вниманию.</a:t>
            </a:r>
          </a:p>
          <a:p>
            <a:endParaRPr lang="ru-RU" dirty="0" smtClean="0">
              <a:solidFill>
                <a:schemeClr val="accent5">
                  <a:lumMod val="50000"/>
                </a:schemeClr>
              </a:solidFill>
              <a:latin typeface="Times New Roman" pitchFamily="18" charset="0"/>
              <a:cs typeface="Times New Roman" pitchFamily="18" charset="0"/>
            </a:endParaRP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214290"/>
            <a:ext cx="7719274" cy="6286544"/>
          </a:xfrm>
        </p:spPr>
        <p:txBody>
          <a:bodyPr>
            <a:normAutofit fontScale="62500" lnSpcReduction="20000"/>
          </a:bodyPr>
          <a:lstStyle/>
          <a:p>
            <a:pPr>
              <a:buNone/>
            </a:pPr>
            <a:r>
              <a:rPr lang="ru-RU" b="1" i="1" dirty="0" smtClean="0">
                <a:solidFill>
                  <a:schemeClr val="accent5">
                    <a:lumMod val="50000"/>
                  </a:schemeClr>
                </a:solidFill>
                <a:latin typeface="Times New Roman" pitchFamily="18" charset="0"/>
                <a:cs typeface="Times New Roman" pitchFamily="18" charset="0"/>
              </a:rPr>
              <a:t>Социально-коммуникативное   развитие</a:t>
            </a:r>
            <a:endParaRPr lang="ru-RU" dirty="0" smtClean="0">
              <a:solidFill>
                <a:schemeClr val="accent5">
                  <a:lumMod val="50000"/>
                </a:schemeClr>
              </a:solidFill>
              <a:latin typeface="Times New Roman" pitchFamily="18" charset="0"/>
              <a:cs typeface="Times New Roman" pitchFamily="18" charset="0"/>
            </a:endParaRPr>
          </a:p>
          <a:p>
            <a:pPr>
              <a:buNone/>
            </a:pPr>
            <a:r>
              <a:rPr lang="ru-RU" dirty="0" smtClean="0">
                <a:solidFill>
                  <a:schemeClr val="accent5">
                    <a:lumMod val="50000"/>
                  </a:schemeClr>
                </a:solidFill>
                <a:latin typeface="Times New Roman" pitchFamily="18" charset="0"/>
                <a:cs typeface="Times New Roman" pitchFamily="18" charset="0"/>
              </a:rPr>
              <a:t>        Дети  проявляют  высокую  познавательную  активность.  Ребенок  нуждается  в  содержательных  контактах  со  сверстниками.  Их  речевые  контакты  становятся  все  более  длительными  и  активными.  Дети  самостоятельно  объединяются  в  небольшие  группы  на  основе  взаимных  симпатий.  В  этом  возрасте  дети  имеют  дифференцированное  представление  о  совей  гендерной принадлежности  по  существенным  признакам  (женские  и мужские  качества,  особенности  проявления  чувств).</a:t>
            </a:r>
          </a:p>
          <a:p>
            <a:pPr>
              <a:buNone/>
            </a:pPr>
            <a:r>
              <a:rPr lang="ru-RU" dirty="0" smtClean="0">
                <a:solidFill>
                  <a:schemeClr val="accent5">
                    <a:lumMod val="50000"/>
                  </a:schemeClr>
                </a:solidFill>
                <a:latin typeface="Times New Roman" pitchFamily="18" charset="0"/>
                <a:cs typeface="Times New Roman" pitchFamily="18" charset="0"/>
              </a:rPr>
              <a:t>Ярко  проявляет  интерес  к  игре.</a:t>
            </a:r>
          </a:p>
          <a:p>
            <a:pPr>
              <a:buNone/>
            </a:pPr>
            <a:r>
              <a:rPr lang="ru-RU" i="1" dirty="0" smtClean="0">
                <a:solidFill>
                  <a:schemeClr val="accent5">
                    <a:lumMod val="50000"/>
                  </a:schemeClr>
                </a:solidFill>
                <a:latin typeface="Times New Roman" pitchFamily="18" charset="0"/>
                <a:cs typeface="Times New Roman" pitchFamily="18" charset="0"/>
              </a:rPr>
              <a:t>В  игровой  деятельности  </a:t>
            </a:r>
            <a:r>
              <a:rPr lang="ru-RU" dirty="0" smtClean="0">
                <a:solidFill>
                  <a:schemeClr val="accent5">
                    <a:lumMod val="50000"/>
                  </a:schemeClr>
                </a:solidFill>
                <a:latin typeface="Times New Roman" pitchFamily="18" charset="0"/>
                <a:cs typeface="Times New Roman" pitchFamily="18" charset="0"/>
              </a:rPr>
              <a:t>дети  шестого  года  жизни  уже  могут распределять  роди  до  начала игры  и  строят  свое  поведение,  придерживаясь  роли.  Игровое взаимодействие  сопровождается  речью,  соответствующей  и по  содержанию,  и  интонационно  взятой роли.  Речь,  сопровождающая  реальные  отношения  детей,  отличается  от  ролевой  речи.  При  распределении    ролей могут  возникать  конфликты,  связанные с  субординацией   ролевого  поведения.  Наблюдается организация  игрового  пространства,  в  котором  выделяются  смысловой  «центр»  и  «периферия».  В  игре  дети  часто  пытаются  контролировать  друг  друга  -  указывают,  как  должен  вести  себя  тот  или  иной  персонаж.</a:t>
            </a:r>
          </a:p>
          <a:p>
            <a:pPr>
              <a:buNone/>
            </a:pPr>
            <a:r>
              <a:rPr lang="ru-RU" dirty="0" smtClean="0">
                <a:solidFill>
                  <a:schemeClr val="accent5">
                    <a:lumMod val="50000"/>
                  </a:schemeClr>
                </a:solidFill>
                <a:latin typeface="Times New Roman" pitchFamily="18" charset="0"/>
                <a:cs typeface="Times New Roman" pitchFamily="18" charset="0"/>
              </a:rPr>
              <a:t>Ребенок  пытается  сравнивать  ярко  выраженные  эмоциональные  состояния,  видеть  проявления  эмоционального  состояния  в  выражениях, жестах,  интонации  голоса.  Проявляет  интерес  к  поступкам  сверстников. </a:t>
            </a:r>
          </a:p>
          <a:p>
            <a:pPr>
              <a:buNone/>
            </a:pPr>
            <a:r>
              <a:rPr lang="ru-RU" i="1" dirty="0" smtClean="0">
                <a:solidFill>
                  <a:schemeClr val="accent5">
                    <a:lumMod val="50000"/>
                  </a:schemeClr>
                </a:solidFill>
                <a:latin typeface="Times New Roman" pitchFamily="18" charset="0"/>
                <a:cs typeface="Times New Roman" pitchFamily="18" charset="0"/>
              </a:rPr>
              <a:t>В  трудовой  деятельности  </a:t>
            </a:r>
            <a:r>
              <a:rPr lang="ru-RU" dirty="0" smtClean="0">
                <a:solidFill>
                  <a:schemeClr val="accent5">
                    <a:lumMod val="50000"/>
                  </a:schemeClr>
                </a:solidFill>
                <a:latin typeface="Times New Roman" pitchFamily="18" charset="0"/>
                <a:cs typeface="Times New Roman" pitchFamily="18" charset="0"/>
              </a:rPr>
              <a:t>освоенные  ранее  виды  детского  труда  выполняются  качественно, быстро,  осознанно.  Активно  развиваются  планирование  и  </a:t>
            </a:r>
            <a:r>
              <a:rPr lang="ru-RU" dirty="0" err="1" smtClean="0">
                <a:solidFill>
                  <a:schemeClr val="accent5">
                    <a:lumMod val="50000"/>
                  </a:schemeClr>
                </a:solidFill>
                <a:latin typeface="Times New Roman" pitchFamily="18" charset="0"/>
                <a:cs typeface="Times New Roman" pitchFamily="18" charset="0"/>
              </a:rPr>
              <a:t>самооценивание</a:t>
            </a:r>
            <a:r>
              <a:rPr lang="ru-RU" dirty="0" smtClean="0">
                <a:solidFill>
                  <a:schemeClr val="accent5">
                    <a:lumMod val="50000"/>
                  </a:schemeClr>
                </a:solidFill>
                <a:latin typeface="Times New Roman" pitchFamily="18" charset="0"/>
                <a:cs typeface="Times New Roman" pitchFamily="18" charset="0"/>
              </a:rPr>
              <a:t>  трудовой  деятельности.</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285728"/>
            <a:ext cx="7862150" cy="6286544"/>
          </a:xfrm>
        </p:spPr>
        <p:txBody>
          <a:bodyPr>
            <a:noAutofit/>
          </a:bodyPr>
          <a:lstStyle/>
          <a:p>
            <a:pPr>
              <a:buNone/>
            </a:pPr>
            <a:r>
              <a:rPr lang="ru-RU" sz="1600" b="1" i="1" dirty="0" smtClean="0">
                <a:solidFill>
                  <a:schemeClr val="accent5">
                    <a:lumMod val="50000"/>
                  </a:schemeClr>
                </a:solidFill>
                <a:latin typeface="Times New Roman" pitchFamily="18" charset="0"/>
                <a:cs typeface="Times New Roman" pitchFamily="18" charset="0"/>
              </a:rPr>
              <a:t>Художественно-эстетическое  развитие</a:t>
            </a:r>
            <a:endParaRPr lang="ru-RU" sz="1600" dirty="0" smtClean="0">
              <a:solidFill>
                <a:schemeClr val="accent5">
                  <a:lumMod val="50000"/>
                </a:schemeClr>
              </a:solidFill>
              <a:latin typeface="Times New Roman" pitchFamily="18" charset="0"/>
              <a:cs typeface="Times New Roman" pitchFamily="18" charset="0"/>
            </a:endParaRPr>
          </a:p>
          <a:p>
            <a:pPr>
              <a:buNone/>
            </a:pPr>
            <a:r>
              <a:rPr lang="ru-RU" sz="1600" dirty="0" smtClean="0">
                <a:solidFill>
                  <a:schemeClr val="accent5">
                    <a:lumMod val="50000"/>
                  </a:schemeClr>
                </a:solidFill>
                <a:latin typeface="Times New Roman" pitchFamily="18" charset="0"/>
                <a:cs typeface="Times New Roman" pitchFamily="18" charset="0"/>
              </a:rPr>
              <a:t>       В  </a:t>
            </a:r>
            <a:r>
              <a:rPr lang="ru-RU" sz="1600" i="1" dirty="0" smtClean="0">
                <a:solidFill>
                  <a:schemeClr val="accent5">
                    <a:lumMod val="50000"/>
                  </a:schemeClr>
                </a:solidFill>
                <a:latin typeface="Times New Roman" pitchFamily="18" charset="0"/>
                <a:cs typeface="Times New Roman" pitchFamily="18" charset="0"/>
              </a:rPr>
              <a:t>изобразительной  деятельности</a:t>
            </a:r>
            <a:r>
              <a:rPr lang="ru-RU" sz="1600" dirty="0" smtClean="0">
                <a:solidFill>
                  <a:schemeClr val="accent5">
                    <a:lumMod val="50000"/>
                  </a:schemeClr>
                </a:solidFill>
                <a:latin typeface="Times New Roman" pitchFamily="18" charset="0"/>
                <a:cs typeface="Times New Roman" pitchFamily="18" charset="0"/>
              </a:rPr>
              <a:t>  5-6  летний  ребенок  свободно  может  изображать  предметы  круглой,  овальной,  прямоугольной формы, состоящих  из  частей  разной  формы  и  соединений  разных  линий.  Расширяются  представления  о  цвете  (знают  основные  цвета  и  оттенки, самостоятельно может  приготовить  розовый  и  голубой  цвет).  Старший  возраст – это  возраст  активного  </a:t>
            </a:r>
            <a:r>
              <a:rPr lang="ru-RU" sz="1600" i="1" dirty="0" smtClean="0">
                <a:solidFill>
                  <a:schemeClr val="accent5">
                    <a:lumMod val="50000"/>
                  </a:schemeClr>
                </a:solidFill>
                <a:latin typeface="Times New Roman" pitchFamily="18" charset="0"/>
                <a:cs typeface="Times New Roman" pitchFamily="18" charset="0"/>
              </a:rPr>
              <a:t>рисовани</a:t>
            </a:r>
            <a:r>
              <a:rPr lang="ru-RU" sz="1600" dirty="0" smtClean="0">
                <a:solidFill>
                  <a:schemeClr val="accent5">
                    <a:lumMod val="50000"/>
                  </a:schemeClr>
                </a:solidFill>
                <a:latin typeface="Times New Roman" pitchFamily="18" charset="0"/>
                <a:cs typeface="Times New Roman" pitchFamily="18" charset="0"/>
              </a:rPr>
              <a:t>я.  Рисунки могут  быть  самыми  разнообразными  по  содержанию:  это  жизненные впечатления  детей,  иллюстрации  к  фильмам  и  книгам,  воображаемые ситуации.  Обычно  рисунки  представляют  собой  схематичные  изображения  различных  объектов,  но могут  отличаться  оригинальностью  композиционного  решения. Изображение  человека  становится  более  детализированным  и  пропорциональным.  По  рисунку  можно  судить  о  половой  принадлежности  и  эмоциональном  состоянии  изображенного человека. Рисунки  отдельных  детей  отличаются  оригинальностью,  </a:t>
            </a:r>
            <a:r>
              <a:rPr lang="ru-RU" sz="1600" dirty="0" err="1" smtClean="0">
                <a:solidFill>
                  <a:schemeClr val="accent5">
                    <a:lumMod val="50000"/>
                  </a:schemeClr>
                </a:solidFill>
                <a:latin typeface="Times New Roman" pitchFamily="18" charset="0"/>
                <a:cs typeface="Times New Roman" pitchFamily="18" charset="0"/>
              </a:rPr>
              <a:t>креативностью</a:t>
            </a:r>
            <a:r>
              <a:rPr lang="ru-RU" sz="1600" dirty="0" smtClean="0">
                <a:solidFill>
                  <a:schemeClr val="accent5">
                    <a:lumMod val="50000"/>
                  </a:schemeClr>
                </a:solidFill>
                <a:latin typeface="Times New Roman" pitchFamily="18" charset="0"/>
                <a:cs typeface="Times New Roman" pitchFamily="18" charset="0"/>
              </a:rPr>
              <a:t>. В  </a:t>
            </a:r>
            <a:r>
              <a:rPr lang="ru-RU" sz="1600" i="1" dirty="0" smtClean="0">
                <a:solidFill>
                  <a:schemeClr val="accent5">
                    <a:lumMod val="50000"/>
                  </a:schemeClr>
                </a:solidFill>
                <a:latin typeface="Times New Roman" pitchFamily="18" charset="0"/>
                <a:cs typeface="Times New Roman" pitchFamily="18" charset="0"/>
              </a:rPr>
              <a:t>лепке</a:t>
            </a:r>
            <a:r>
              <a:rPr lang="ru-RU" sz="1600" dirty="0" smtClean="0">
                <a:solidFill>
                  <a:schemeClr val="accent5">
                    <a:lumMod val="50000"/>
                  </a:schemeClr>
                </a:solidFill>
                <a:latin typeface="Times New Roman" pitchFamily="18" charset="0"/>
                <a:cs typeface="Times New Roman" pitchFamily="18" charset="0"/>
              </a:rPr>
              <a:t>    детям  не  представляется  трудности  создать  более  сложное  по  форме  изображение.   Дети  успешно  справляются  с  вырезыванием  предметов  прямоугольной  и  круглой  формы  разных  пропорций.</a:t>
            </a:r>
          </a:p>
          <a:p>
            <a:pPr>
              <a:buNone/>
            </a:pPr>
            <a:r>
              <a:rPr lang="ru-RU" sz="1600" dirty="0" smtClean="0">
                <a:solidFill>
                  <a:schemeClr val="accent5">
                    <a:lumMod val="50000"/>
                  </a:schemeClr>
                </a:solidFill>
                <a:latin typeface="Times New Roman" pitchFamily="18" charset="0"/>
                <a:cs typeface="Times New Roman" pitchFamily="18" charset="0"/>
              </a:rPr>
              <a:t>Старших  дошкольников  отличает  яркая  эмоциональная  реакция на  </a:t>
            </a:r>
            <a:r>
              <a:rPr lang="ru-RU" sz="1600" i="1" dirty="0" smtClean="0">
                <a:solidFill>
                  <a:schemeClr val="accent5">
                    <a:lumMod val="50000"/>
                  </a:schemeClr>
                </a:solidFill>
                <a:latin typeface="Times New Roman" pitchFamily="18" charset="0"/>
                <a:cs typeface="Times New Roman" pitchFamily="18" charset="0"/>
              </a:rPr>
              <a:t>музыку</a:t>
            </a:r>
            <a:r>
              <a:rPr lang="ru-RU" sz="1600" dirty="0" smtClean="0">
                <a:solidFill>
                  <a:schemeClr val="accent5">
                    <a:lumMod val="50000"/>
                  </a:schemeClr>
                </a:solidFill>
                <a:latin typeface="Times New Roman" pitchFamily="18" charset="0"/>
                <a:cs typeface="Times New Roman" pitchFamily="18" charset="0"/>
              </a:rPr>
              <a:t>.  Появляется  интонационно-мелодическая  ориентация  музыкального  восприятия.  Дошкольники  могут  петь  без  напряжения,  плавно,  отчетливо  произнося  слова;  свободно  выполняют  танцевальные  движения:  полуприседания с  выставлением  ноги  на пятку,  поочередное  выбрасывание  ног  вперед в  прыжке  и  т.д.  Могут  импровизировать,  сочинять  мелодию  на  заданную  тему. Формируются  первоначальные  представления  о жанрах  и видах  музыки.</a:t>
            </a:r>
            <a:endParaRPr lang="ru-RU" sz="1600" dirty="0">
              <a:solidFill>
                <a:schemeClr val="accent5">
                  <a:lumMod val="50000"/>
                </a:schemeClr>
              </a:solidFill>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285728"/>
            <a:ext cx="7719274" cy="6286544"/>
          </a:xfrm>
        </p:spPr>
        <p:txBody>
          <a:bodyPr>
            <a:normAutofit fontScale="70000" lnSpcReduction="20000"/>
          </a:bodyPr>
          <a:lstStyle/>
          <a:p>
            <a:pPr algn="ctr">
              <a:buNone/>
            </a:pPr>
            <a:r>
              <a:rPr lang="ru-RU" b="1" i="1" dirty="0" smtClean="0">
                <a:solidFill>
                  <a:schemeClr val="accent5">
                    <a:lumMod val="50000"/>
                  </a:schemeClr>
                </a:solidFill>
                <a:latin typeface="Times New Roman" pitchFamily="18" charset="0"/>
                <a:cs typeface="Times New Roman" pitchFamily="18" charset="0"/>
              </a:rPr>
              <a:t>Возрастная  характеристика, контингента  детей  6-7 лет</a:t>
            </a:r>
            <a:endParaRPr lang="ru-RU" dirty="0" smtClean="0">
              <a:solidFill>
                <a:schemeClr val="accent5">
                  <a:lumMod val="50000"/>
                </a:schemeClr>
              </a:solidFill>
              <a:latin typeface="Times New Roman" pitchFamily="18" charset="0"/>
              <a:cs typeface="Times New Roman" pitchFamily="18" charset="0"/>
            </a:endParaRPr>
          </a:p>
          <a:p>
            <a:pPr>
              <a:buNone/>
            </a:pPr>
            <a:endParaRPr lang="ru-RU" b="1" i="1" dirty="0" smtClean="0">
              <a:solidFill>
                <a:schemeClr val="accent5">
                  <a:lumMod val="50000"/>
                </a:schemeClr>
              </a:solidFill>
              <a:latin typeface="Times New Roman" pitchFamily="18" charset="0"/>
              <a:cs typeface="Times New Roman" pitchFamily="18" charset="0"/>
            </a:endParaRPr>
          </a:p>
          <a:p>
            <a:pPr>
              <a:buNone/>
            </a:pPr>
            <a:r>
              <a:rPr lang="ru-RU" b="1" i="1" dirty="0" smtClean="0">
                <a:solidFill>
                  <a:schemeClr val="accent5">
                    <a:lumMod val="50000"/>
                  </a:schemeClr>
                </a:solidFill>
                <a:latin typeface="Times New Roman" pitchFamily="18" charset="0"/>
                <a:cs typeface="Times New Roman" pitchFamily="18" charset="0"/>
              </a:rPr>
              <a:t>Физическое  развитие</a:t>
            </a:r>
            <a:endParaRPr lang="ru-RU" dirty="0" smtClean="0">
              <a:solidFill>
                <a:schemeClr val="accent5">
                  <a:lumMod val="50000"/>
                </a:schemeClr>
              </a:solidFill>
              <a:latin typeface="Times New Roman" pitchFamily="18" charset="0"/>
              <a:cs typeface="Times New Roman" pitchFamily="18" charset="0"/>
            </a:endParaRPr>
          </a:p>
          <a:p>
            <a:pPr>
              <a:buNone/>
            </a:pPr>
            <a:r>
              <a:rPr lang="ru-RU" dirty="0" smtClean="0">
                <a:solidFill>
                  <a:schemeClr val="accent5">
                    <a:lumMod val="50000"/>
                  </a:schemeClr>
                </a:solidFill>
                <a:latin typeface="Times New Roman" pitchFamily="18" charset="0"/>
                <a:cs typeface="Times New Roman" pitchFamily="18" charset="0"/>
              </a:rPr>
              <a:t>      К  7   годам  скелет  ребенка  становится  более  крепким,  поэтому  он  может  выполнять  различные  </a:t>
            </a:r>
            <a:r>
              <a:rPr lang="ru-RU" i="1" dirty="0" smtClean="0">
                <a:solidFill>
                  <a:schemeClr val="accent5">
                    <a:lumMod val="50000"/>
                  </a:schemeClr>
                </a:solidFill>
                <a:latin typeface="Times New Roman" pitchFamily="18" charset="0"/>
                <a:cs typeface="Times New Roman" pitchFamily="18" charset="0"/>
              </a:rPr>
              <a:t>движения</a:t>
            </a:r>
            <a:r>
              <a:rPr lang="ru-RU" dirty="0" smtClean="0">
                <a:solidFill>
                  <a:schemeClr val="accent5">
                    <a:lumMod val="50000"/>
                  </a:schemeClr>
                </a:solidFill>
                <a:latin typeface="Times New Roman" pitchFamily="18" charset="0"/>
                <a:cs typeface="Times New Roman" pitchFamily="18" charset="0"/>
              </a:rPr>
              <a:t>,  которые  требуют гибкости,  упругости, силы.  Его тело  приобретает  заметную  устойчивость,  чему  способствует  усиленный  рост  ног. Ноги  и  руки  становятся  более  выносливыми,  ловкими,  подвижными.  В  этом  возрасте  дети уже  могут  совершать  довольно  длительные  прогулки,  долго бегать,  выполнять  сложные  физические  упражнения.</a:t>
            </a:r>
          </a:p>
          <a:p>
            <a:pPr>
              <a:buNone/>
            </a:pPr>
            <a:r>
              <a:rPr lang="ru-RU" dirty="0" smtClean="0">
                <a:solidFill>
                  <a:schemeClr val="accent5">
                    <a:lumMod val="50000"/>
                  </a:schemeClr>
                </a:solidFill>
                <a:latin typeface="Times New Roman" pitchFamily="18" charset="0"/>
                <a:cs typeface="Times New Roman" pitchFamily="18" charset="0"/>
              </a:rPr>
              <a:t>У  семилетних  детей  отсутствуют  лишние  движения.  Ребята  уже  самостоятельно,  без  специальных  указаний  взрослого,  могут  выполнить  ряд  движений  в  определенной  последовательности,  контролируя   их,  изменяя  (произвольная регуляция  движений).</a:t>
            </a:r>
          </a:p>
          <a:p>
            <a:pPr>
              <a:buNone/>
            </a:pPr>
            <a:r>
              <a:rPr lang="ru-RU" dirty="0" smtClean="0">
                <a:solidFill>
                  <a:schemeClr val="accent5">
                    <a:lumMod val="50000"/>
                  </a:schemeClr>
                </a:solidFill>
                <a:latin typeface="Times New Roman" pitchFamily="18" charset="0"/>
                <a:cs typeface="Times New Roman" pitchFamily="18" charset="0"/>
              </a:rPr>
              <a:t>Ребенок  уже  способен  достаточно  адекватно  оценивать  результаты  своего  участия  в  подвижных  и  спортивных  играх  соревновательного  характера.  Удовлетворение  полученным  результатом  доставляет  ребенку  радость  и  поддерживает  положительное отношение  к  себе  и  своей команде  («мы  выиграли,  мы  сильнее»).</a:t>
            </a:r>
          </a:p>
          <a:p>
            <a:pPr>
              <a:buNone/>
            </a:pPr>
            <a:r>
              <a:rPr lang="ru-RU" dirty="0" smtClean="0">
                <a:solidFill>
                  <a:schemeClr val="accent5">
                    <a:lumMod val="50000"/>
                  </a:schemeClr>
                </a:solidFill>
                <a:latin typeface="Times New Roman" pitchFamily="18" charset="0"/>
                <a:cs typeface="Times New Roman" pitchFamily="18" charset="0"/>
              </a:rPr>
              <a:t>Имеет  представление  о  своем  физическом  облике  (высокий,  толстый,  худой,  маленький  и  т.п.)  и  здоровье,  заботиться  о  нем. Владеет  </a:t>
            </a:r>
            <a:r>
              <a:rPr lang="ru-RU" i="1" dirty="0" smtClean="0">
                <a:solidFill>
                  <a:schemeClr val="accent5">
                    <a:lumMod val="50000"/>
                  </a:schemeClr>
                </a:solidFill>
                <a:latin typeface="Times New Roman" pitchFamily="18" charset="0"/>
                <a:cs typeface="Times New Roman" pitchFamily="18" charset="0"/>
              </a:rPr>
              <a:t>культурно-гигиеническими  навыками</a:t>
            </a:r>
            <a:r>
              <a:rPr lang="ru-RU" dirty="0" smtClean="0">
                <a:solidFill>
                  <a:schemeClr val="accent5">
                    <a:lumMod val="50000"/>
                  </a:schemeClr>
                </a:solidFill>
                <a:latin typeface="Times New Roman" pitchFamily="18" charset="0"/>
                <a:cs typeface="Times New Roman" pitchFamily="18" charset="0"/>
              </a:rPr>
              <a:t>  и  понимает  их  необходимость.</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068" y="357166"/>
            <a:ext cx="8143932" cy="6286544"/>
          </a:xfrm>
        </p:spPr>
        <p:txBody>
          <a:bodyPr>
            <a:normAutofit fontScale="32500" lnSpcReduction="20000"/>
          </a:bodyPr>
          <a:lstStyle/>
          <a:p>
            <a:pPr>
              <a:buNone/>
            </a:pPr>
            <a:r>
              <a:rPr lang="ru-RU" sz="4600" b="1" i="1" dirty="0" smtClean="0">
                <a:solidFill>
                  <a:schemeClr val="accent5">
                    <a:lumMod val="50000"/>
                  </a:schemeClr>
                </a:solidFill>
                <a:latin typeface="Times New Roman" pitchFamily="18" charset="0"/>
                <a:cs typeface="Times New Roman" pitchFamily="18" charset="0"/>
              </a:rPr>
              <a:t>Социально-коммуникативное   развитие</a:t>
            </a:r>
            <a:endParaRPr lang="ru-RU" sz="4600" dirty="0" smtClean="0">
              <a:solidFill>
                <a:schemeClr val="accent5">
                  <a:lumMod val="50000"/>
                </a:schemeClr>
              </a:solidFill>
              <a:latin typeface="Times New Roman" pitchFamily="18" charset="0"/>
              <a:cs typeface="Times New Roman" pitchFamily="18" charset="0"/>
            </a:endParaRPr>
          </a:p>
          <a:p>
            <a:pPr>
              <a:buNone/>
            </a:pPr>
            <a:r>
              <a:rPr lang="ru-RU" sz="4600" dirty="0" smtClean="0">
                <a:solidFill>
                  <a:schemeClr val="accent5">
                    <a:lumMod val="50000"/>
                  </a:schemeClr>
                </a:solidFill>
                <a:latin typeface="Times New Roman" pitchFamily="18" charset="0"/>
                <a:cs typeface="Times New Roman" pitchFamily="18" charset="0"/>
              </a:rPr>
              <a:t>К семи годам у ребенка ярко проявляется уверенность в себе и чувство собственного достоинства, умение отстаивать свою позицию в совместной деятельности. Семилетний ребенок способен к волевой регуляции поведения, преодолению непосредственных желаний, если они противоречат установленным нормам, данному слову, обещанию. Способен проявлять волевые усилия в ситуациях выбора между «можно» и «нельзя», «хочу» и «должен». Проявляет настойчивость, терпение, умение преодолевать трудности. Может сдерживать себя, высказывать просьбы, предложения, несогласие в социально приемлемой форме. Произвольность поведения — один из важнейших показателей психологической готовности к школе.</a:t>
            </a:r>
          </a:p>
          <a:p>
            <a:pPr>
              <a:buNone/>
            </a:pPr>
            <a:r>
              <a:rPr lang="ru-RU" sz="4600" i="1" dirty="0" smtClean="0">
                <a:solidFill>
                  <a:schemeClr val="accent5">
                    <a:lumMod val="50000"/>
                  </a:schemeClr>
                </a:solidFill>
                <a:latin typeface="Times New Roman" pitchFamily="18" charset="0"/>
                <a:cs typeface="Times New Roman" pitchFamily="18" charset="0"/>
              </a:rPr>
              <a:t>Самостоятельность </a:t>
            </a:r>
            <a:r>
              <a:rPr lang="ru-RU" sz="4600" dirty="0" smtClean="0">
                <a:solidFill>
                  <a:schemeClr val="accent5">
                    <a:lumMod val="50000"/>
                  </a:schemeClr>
                </a:solidFill>
                <a:latin typeface="Times New Roman" pitchFamily="18" charset="0"/>
                <a:cs typeface="Times New Roman" pitchFamily="18" charset="0"/>
              </a:rPr>
              <a:t>ребенка проявляется в способности без помощи взрослого решать различные задачи, которые возникают в повседневной жизни (самообслуживание, уход за растениями и животными, создание среды для самодеятельной игры, пользование простыми безопасными приборами — включение освещения, телевизора, проигрывателя и т.п.).</a:t>
            </a:r>
          </a:p>
          <a:p>
            <a:pPr>
              <a:buNone/>
            </a:pPr>
            <a:r>
              <a:rPr lang="ru-RU" sz="4600" dirty="0" smtClean="0">
                <a:solidFill>
                  <a:schemeClr val="accent5">
                    <a:lumMod val="50000"/>
                  </a:schemeClr>
                </a:solidFill>
                <a:latin typeface="Times New Roman" pitchFamily="18" charset="0"/>
                <a:cs typeface="Times New Roman" pitchFamily="18" charset="0"/>
              </a:rPr>
              <a:t>     В  сюжетно-ролевых </a:t>
            </a:r>
            <a:r>
              <a:rPr lang="ru-RU" sz="4600" i="1" dirty="0" smtClean="0">
                <a:solidFill>
                  <a:schemeClr val="accent5">
                    <a:lumMod val="50000"/>
                  </a:schemeClr>
                </a:solidFill>
                <a:latin typeface="Times New Roman" pitchFamily="18" charset="0"/>
                <a:cs typeface="Times New Roman" pitchFamily="18" charset="0"/>
              </a:rPr>
              <a:t>играх</a:t>
            </a:r>
            <a:r>
              <a:rPr lang="ru-RU" sz="4600" dirty="0" smtClean="0">
                <a:solidFill>
                  <a:schemeClr val="accent5">
                    <a:lumMod val="50000"/>
                  </a:schemeClr>
                </a:solidFill>
                <a:latin typeface="Times New Roman" pitchFamily="18" charset="0"/>
                <a:cs typeface="Times New Roman" pitchFamily="18" charset="0"/>
              </a:rPr>
              <a:t>  дети  7-го  года  жизни  начинают  осваивать  сложные  взаимодействия  людей, отражающих характерные  значимые  жизненные  ситуации,  например, свадьбу,  болезнь и т.п.  Игровые  действия  становятся  более  сложными,  обретают  особый  смысл,  который не всегда  открывается  взрослому.  Игровое  пространство  усложняется. В  нем  может  быть  несколько  центров,  каждый из  которых  поддерживает  свою  сюжетную  линию.  При  этом  дети  способны  отслеживать  поведение  партнеров  по  всему  игровому  пространству  и  менять  свое  поведение  в  зависимости  от  места  в  нем (например,  ребенок обращается  к  продавцу  не  просто как покупатель/,  а  как  покупатель-мама). Если логика игры требует появления  новой роли, то ребенок может по ходу  игры  взять  на  себя  новую  роль,  сохранив при этом роль, взятую  ранее.</a:t>
            </a:r>
          </a:p>
          <a:p>
            <a:pPr>
              <a:buNone/>
            </a:pPr>
            <a:r>
              <a:rPr lang="ru-RU" sz="4600" dirty="0" smtClean="0">
                <a:solidFill>
                  <a:schemeClr val="accent5">
                    <a:lumMod val="50000"/>
                  </a:schemeClr>
                </a:solidFill>
                <a:latin typeface="Times New Roman" pitchFamily="18" charset="0"/>
                <a:cs typeface="Times New Roman" pitchFamily="18" charset="0"/>
              </a:rPr>
              <a:t>Семилетний  ребенок умеет заметить изменения настроения взрослого и сверстника, учесть желания других людей; способен к установлению устойчивых контактов со сверстниками. Ребенок семи лет отличается большим богатством и глубиной переживаний, разнообразием их проявлений и в то же время большей сдержанностью эмоций. Ему свойственно «</a:t>
            </a:r>
            <a:r>
              <a:rPr lang="ru-RU" sz="4600" i="1" dirty="0" smtClean="0">
                <a:solidFill>
                  <a:schemeClr val="accent5">
                    <a:lumMod val="50000"/>
                  </a:schemeClr>
                </a:solidFill>
                <a:latin typeface="Times New Roman" pitchFamily="18" charset="0"/>
                <a:cs typeface="Times New Roman" pitchFamily="18" charset="0"/>
              </a:rPr>
              <a:t>эмоциональное</a:t>
            </a:r>
            <a:r>
              <a:rPr lang="ru-RU" sz="4600" dirty="0" smtClean="0">
                <a:solidFill>
                  <a:schemeClr val="accent5">
                    <a:lumMod val="50000"/>
                  </a:schemeClr>
                </a:solidFill>
                <a:latin typeface="Times New Roman" pitchFamily="18" charset="0"/>
                <a:cs typeface="Times New Roman" pitchFamily="18" charset="0"/>
              </a:rPr>
              <a:t> предвосхищение» — предчувствие собственных переживаний и переживаний других людей, связанных с результатами тех или иных действий и поступков («Если я подарю маме свой рисунок, она очень обрадуется»).</a:t>
            </a:r>
          </a:p>
          <a:p>
            <a:endParaRPr lang="ru-RU" dirty="0">
              <a:solidFill>
                <a:schemeClr val="accent5">
                  <a:lumMod val="5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214290"/>
            <a:ext cx="7790712" cy="6643710"/>
          </a:xfrm>
        </p:spPr>
        <p:txBody>
          <a:bodyPr>
            <a:normAutofit fontScale="55000" lnSpcReduction="20000"/>
          </a:bodyPr>
          <a:lstStyle/>
          <a:p>
            <a:pPr>
              <a:buNone/>
            </a:pPr>
            <a:r>
              <a:rPr lang="ru-RU" b="1" i="1" dirty="0" smtClean="0">
                <a:solidFill>
                  <a:schemeClr val="accent5">
                    <a:lumMod val="50000"/>
                  </a:schemeClr>
                </a:solidFill>
                <a:latin typeface="Times New Roman" pitchFamily="18" charset="0"/>
                <a:cs typeface="Times New Roman" pitchFamily="18" charset="0"/>
              </a:rPr>
              <a:t>Речевое  развитие</a:t>
            </a:r>
            <a:endParaRPr lang="ru-RU" dirty="0" smtClean="0">
              <a:solidFill>
                <a:schemeClr val="accent5">
                  <a:lumMod val="50000"/>
                </a:schemeClr>
              </a:solidFill>
              <a:latin typeface="Times New Roman" pitchFamily="18" charset="0"/>
              <a:cs typeface="Times New Roman" pitchFamily="18" charset="0"/>
            </a:endParaRPr>
          </a:p>
          <a:p>
            <a:pPr>
              <a:buNone/>
            </a:pPr>
            <a:r>
              <a:rPr lang="ru-RU" dirty="0" smtClean="0">
                <a:solidFill>
                  <a:schemeClr val="accent5">
                    <a:lumMod val="50000"/>
                  </a:schemeClr>
                </a:solidFill>
                <a:latin typeface="Times New Roman" pitchFamily="18" charset="0"/>
                <a:cs typeface="Times New Roman" pitchFamily="18" charset="0"/>
              </a:rPr>
              <a:t>     Происходит  активное  развитие  диалогической  речи.  Диалог  детей  приобретает характер  скоординированных предметных  и  речевых  действий.  В  недрах  диалогического  </a:t>
            </a:r>
            <a:r>
              <a:rPr lang="ru-RU" i="1" dirty="0" smtClean="0">
                <a:solidFill>
                  <a:schemeClr val="accent5">
                    <a:lumMod val="50000"/>
                  </a:schemeClr>
                </a:solidFill>
                <a:latin typeface="Times New Roman" pitchFamily="18" charset="0"/>
                <a:cs typeface="Times New Roman" pitchFamily="18" charset="0"/>
              </a:rPr>
              <a:t>общения</a:t>
            </a:r>
            <a:r>
              <a:rPr lang="ru-RU" dirty="0" smtClean="0">
                <a:solidFill>
                  <a:schemeClr val="accent5">
                    <a:lumMod val="50000"/>
                  </a:schemeClr>
                </a:solidFill>
                <a:latin typeface="Times New Roman" pitchFamily="18" charset="0"/>
                <a:cs typeface="Times New Roman" pitchFamily="18" charset="0"/>
              </a:rPr>
              <a:t> старших дошкольников  зарождается  и  формируется  новая  форма  речи -  монолог. Дошкольник  внимательно слушает  рассказы  родителей,  что  у  них  произошло  на  работе,  живо  интересуется  тем,  как  они  познакомились,  при  встрече  с незнакомыми  людьми  спрашивают,  кто  это,  есть  ли  у  них  дети  и  т.п.  </a:t>
            </a:r>
          </a:p>
          <a:p>
            <a:pPr>
              <a:buNone/>
            </a:pPr>
            <a:r>
              <a:rPr lang="ru-RU" dirty="0" smtClean="0">
                <a:solidFill>
                  <a:schemeClr val="accent5">
                    <a:lumMod val="50000"/>
                  </a:schemeClr>
                </a:solidFill>
                <a:latin typeface="Times New Roman" pitchFamily="18" charset="0"/>
                <a:cs typeface="Times New Roman" pitchFamily="18" charset="0"/>
              </a:rPr>
              <a:t>У  детей  продолжает  развиваться  </a:t>
            </a:r>
            <a:r>
              <a:rPr lang="ru-RU" i="1" dirty="0" smtClean="0">
                <a:solidFill>
                  <a:schemeClr val="accent5">
                    <a:lumMod val="50000"/>
                  </a:schemeClr>
                </a:solidFill>
                <a:latin typeface="Times New Roman" pitchFamily="18" charset="0"/>
                <a:cs typeface="Times New Roman" pitchFamily="18" charset="0"/>
              </a:rPr>
              <a:t>речь:</a:t>
            </a:r>
            <a:r>
              <a:rPr lang="ru-RU" dirty="0" smtClean="0">
                <a:solidFill>
                  <a:schemeClr val="accent5">
                    <a:lumMod val="50000"/>
                  </a:schemeClr>
                </a:solidFill>
                <a:latin typeface="Times New Roman" pitchFamily="18" charset="0"/>
                <a:cs typeface="Times New Roman" pitchFamily="18" charset="0"/>
              </a:rPr>
              <a:t>  ее  звуковая  сторона,  грамматический  строй,  лексика. Развивается  связная  речь.  В  высказываниях  детей  отражаются  как  расширяющийся  словарь,  так  и  характер  обобщений,  формирующихся  в  этом  возрасте.  Дети  начинают активно употреблять  обобщающие  существительные,  синонимы,  антонимы,  прилагательные  и  т.д. </a:t>
            </a:r>
          </a:p>
          <a:p>
            <a:pPr>
              <a:buNone/>
            </a:pPr>
            <a:r>
              <a:rPr lang="ru-RU" b="1" i="1" dirty="0" smtClean="0">
                <a:solidFill>
                  <a:schemeClr val="accent5">
                    <a:lumMod val="50000"/>
                  </a:schemeClr>
                </a:solidFill>
                <a:latin typeface="Times New Roman" pitchFamily="18" charset="0"/>
                <a:cs typeface="Times New Roman" pitchFamily="18" charset="0"/>
              </a:rPr>
              <a:t>Познавательное развитие</a:t>
            </a:r>
            <a:endParaRPr lang="ru-RU" dirty="0" smtClean="0">
              <a:solidFill>
                <a:schemeClr val="accent5">
                  <a:lumMod val="50000"/>
                </a:schemeClr>
              </a:solidFill>
              <a:latin typeface="Times New Roman" pitchFamily="18" charset="0"/>
              <a:cs typeface="Times New Roman" pitchFamily="18" charset="0"/>
            </a:endParaRPr>
          </a:p>
          <a:p>
            <a:pPr>
              <a:buNone/>
            </a:pPr>
            <a:r>
              <a:rPr lang="ru-RU" i="1" dirty="0" smtClean="0">
                <a:solidFill>
                  <a:schemeClr val="accent5">
                    <a:lumMod val="50000"/>
                  </a:schemeClr>
                </a:solidFill>
                <a:latin typeface="Times New Roman" pitchFamily="18" charset="0"/>
                <a:cs typeface="Times New Roman" pitchFamily="18" charset="0"/>
              </a:rPr>
              <a:t>Познавательные </a:t>
            </a:r>
            <a:r>
              <a:rPr lang="ru-RU" dirty="0" smtClean="0">
                <a:solidFill>
                  <a:schemeClr val="accent5">
                    <a:lumMod val="50000"/>
                  </a:schemeClr>
                </a:solidFill>
                <a:latin typeface="Times New Roman" pitchFamily="18" charset="0"/>
                <a:cs typeface="Times New Roman" pitchFamily="18" charset="0"/>
              </a:rPr>
              <a:t> процессы  претерпевают  качественные  изменения;  развивается  произвольность  действий.  Наряду  с  наглядно-образным  мышлением  появляются  элементы  словесно-логического  мышления.  Продолжают  развиваться   навыки  обобщения  и  рассуждения,  но  они  еще  в  значительной  степени  ограничиваются  наглядными  признаками  ситуации.  Продолжает  развиваться  воображение,  однако  часто  приходится  констатировать  снижение развития  воображения  в  этом  возрасте  в  сравнении  со  старшей  группой.  Это  можно  объяснить  различными  влияниями,  в  том  числе  средств  массовой  информации,  приводящими  к  стереотипности   детских  образов.    Внимание  становится  произвольным,  в  некоторых  видах  деятельности  время  произвольного  сосредоточения  достигает  30  минут.  У  детей  появляется  особы  интерес  к  печатному слову,  математическим  отношениям.  Они  с  удовольствием  узнают  буквы,  овладевают звуковым  анализом  слова,  счетом  и  пересчетом  отдельных  предметов.</a:t>
            </a:r>
          </a:p>
          <a:p>
            <a:pPr>
              <a:buNone/>
            </a:pPr>
            <a:r>
              <a:rPr lang="ru-RU" dirty="0" smtClean="0">
                <a:solidFill>
                  <a:schemeClr val="accent5">
                    <a:lumMod val="50000"/>
                  </a:schemeClr>
                </a:solidFill>
                <a:latin typeface="Times New Roman" pitchFamily="18" charset="0"/>
                <a:cs typeface="Times New Roman" pitchFamily="18" charset="0"/>
              </a:rPr>
              <a:t>К  7  годам  дети  в  значительной  степени  освоили  </a:t>
            </a:r>
            <a:r>
              <a:rPr lang="ru-RU" i="1" dirty="0" smtClean="0">
                <a:solidFill>
                  <a:schemeClr val="accent5">
                    <a:lumMod val="50000"/>
                  </a:schemeClr>
                </a:solidFill>
                <a:latin typeface="Times New Roman" pitchFamily="18" charset="0"/>
                <a:cs typeface="Times New Roman" pitchFamily="18" charset="0"/>
              </a:rPr>
              <a:t>конструирование </a:t>
            </a:r>
            <a:r>
              <a:rPr lang="ru-RU" dirty="0" smtClean="0">
                <a:solidFill>
                  <a:schemeClr val="accent5">
                    <a:lumMod val="50000"/>
                  </a:schemeClr>
                </a:solidFill>
                <a:latin typeface="Times New Roman" pitchFamily="18" charset="0"/>
                <a:cs typeface="Times New Roman" pitchFamily="18" charset="0"/>
              </a:rPr>
              <a:t> из  строительного  материала. Они  свободно  владеют  обобщенными  способами  анализа  как  изображений,  так  и  построек.  Свободные  постройки  становятся  симметричными и  пропорциональными.  Дети  точно  представляют  себе  последовательность,  в  которой  будет  осуществляться  постройка.  В  этом  возрасте  дети уже  могут  освоить  сложные  формы  сложения  из  листа  бумаги  и  придумывать  собственные.  Усложняется  конструирование  из  природного  материала.</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214290"/>
            <a:ext cx="7790712" cy="6357982"/>
          </a:xfrm>
        </p:spPr>
        <p:txBody>
          <a:bodyPr>
            <a:normAutofit fontScale="62500" lnSpcReduction="20000"/>
          </a:bodyPr>
          <a:lstStyle/>
          <a:p>
            <a:pPr>
              <a:buNone/>
            </a:pPr>
            <a:r>
              <a:rPr lang="ru-RU" b="1" i="1" dirty="0" smtClean="0">
                <a:solidFill>
                  <a:schemeClr val="accent5">
                    <a:lumMod val="50000"/>
                  </a:schemeClr>
                </a:solidFill>
                <a:latin typeface="Times New Roman" pitchFamily="18" charset="0"/>
                <a:cs typeface="Times New Roman" pitchFamily="18" charset="0"/>
              </a:rPr>
              <a:t>Художественно-эстетическое  развитие</a:t>
            </a:r>
            <a:endParaRPr lang="ru-RU" dirty="0" smtClean="0">
              <a:solidFill>
                <a:schemeClr val="accent5">
                  <a:lumMod val="50000"/>
                </a:schemeClr>
              </a:solidFill>
              <a:latin typeface="Times New Roman" pitchFamily="18" charset="0"/>
              <a:cs typeface="Times New Roman" pitchFamily="18" charset="0"/>
            </a:endParaRPr>
          </a:p>
          <a:p>
            <a:pPr>
              <a:buNone/>
            </a:pPr>
            <a:r>
              <a:rPr lang="ru-RU" dirty="0" smtClean="0">
                <a:solidFill>
                  <a:schemeClr val="accent5">
                    <a:lumMod val="50000"/>
                  </a:schemeClr>
                </a:solidFill>
                <a:latin typeface="Times New Roman" pitchFamily="18" charset="0"/>
                <a:cs typeface="Times New Roman" pitchFamily="18" charset="0"/>
              </a:rPr>
              <a:t>  В  </a:t>
            </a:r>
            <a:r>
              <a:rPr lang="ru-RU" i="1" dirty="0" smtClean="0">
                <a:solidFill>
                  <a:schemeClr val="accent5">
                    <a:lumMod val="50000"/>
                  </a:schemeClr>
                </a:solidFill>
                <a:latin typeface="Times New Roman" pitchFamily="18" charset="0"/>
                <a:cs typeface="Times New Roman" pitchFamily="18" charset="0"/>
              </a:rPr>
              <a:t>изобразительной  деятельности</a:t>
            </a:r>
            <a:r>
              <a:rPr lang="ru-RU" dirty="0" smtClean="0">
                <a:solidFill>
                  <a:schemeClr val="accent5">
                    <a:lumMod val="50000"/>
                  </a:schemeClr>
                </a:solidFill>
                <a:latin typeface="Times New Roman" pitchFamily="18" charset="0"/>
                <a:cs typeface="Times New Roman" pitchFamily="18" charset="0"/>
              </a:rPr>
              <a:t>  детей  6-7 лет  </a:t>
            </a:r>
            <a:r>
              <a:rPr lang="ru-RU" i="1" dirty="0" smtClean="0">
                <a:solidFill>
                  <a:schemeClr val="accent5">
                    <a:lumMod val="50000"/>
                  </a:schemeClr>
                </a:solidFill>
                <a:latin typeface="Times New Roman" pitchFamily="18" charset="0"/>
                <a:cs typeface="Times New Roman" pitchFamily="18" charset="0"/>
              </a:rPr>
              <a:t>рисунки</a:t>
            </a:r>
            <a:r>
              <a:rPr lang="ru-RU" dirty="0" smtClean="0">
                <a:solidFill>
                  <a:schemeClr val="accent5">
                    <a:lumMod val="50000"/>
                  </a:schemeClr>
                </a:solidFill>
                <a:latin typeface="Times New Roman" pitchFamily="18" charset="0"/>
                <a:cs typeface="Times New Roman" pitchFamily="18" charset="0"/>
              </a:rPr>
              <a:t>  приобретают   более  детализированный  характер,  обогащается их  цветовая  гамма.  Более  явными  становятся  различия  между  рисунками  мальчиков  и девочек. Мальчики  охотно  изображают  технику,  космос,  военные  действия;  девочки  обычно  рисуют  женские  образы:  принцесс,  балерин,  и  т.д.  Часто встречаются  бытовые  сюжеты: мама  и  дочка,  комната  и  т.п.   При  правильном  подходе  у  детей  формируются  художественно-творческие  способности  в  изобразительной  деятельности.   Изображение  человека  становится еще  более  детализированным  и  пропорциональным.  Появляются  пальцы  на  руках,  глаза,  рот,  нос,  брови,  подбородок. Одежда может  быть  украшена  различными  деталями.   Предметы,  которые  дети  лепят  и  вырезывают,  имеют  различную  форму,  цвет, строение,  по-разному расположены  в  пространстве.  Вместе  с  тем  могут  к  7-ми  годам  передать  конкретные  свойства  предмета  с  натуры. Семилетнего ребенка характеризует активная </a:t>
            </a:r>
            <a:r>
              <a:rPr lang="ru-RU" dirty="0" err="1" smtClean="0">
                <a:solidFill>
                  <a:schemeClr val="accent5">
                    <a:lumMod val="50000"/>
                  </a:schemeClr>
                </a:solidFill>
                <a:latin typeface="Times New Roman" pitchFamily="18" charset="0"/>
                <a:cs typeface="Times New Roman" pitchFamily="18" charset="0"/>
              </a:rPr>
              <a:t>деятельностная</a:t>
            </a:r>
            <a:r>
              <a:rPr lang="ru-RU" dirty="0" smtClean="0">
                <a:solidFill>
                  <a:schemeClr val="accent5">
                    <a:lumMod val="50000"/>
                  </a:schemeClr>
                </a:solidFill>
                <a:latin typeface="Times New Roman" pitchFamily="18" charset="0"/>
                <a:cs typeface="Times New Roman" pitchFamily="18" charset="0"/>
              </a:rPr>
              <a:t> позиция, готовность к спонтанным решениям, любопытство, постоянные вопросы к взрослому, способность к речевому комментированию процесса и результата собственной деятельности, стойкая мотивация достижений, развитое воображение. Процесс создания продукта носит творческий поисковый характер: ребенок ищет разные способы решения одной и той же задачи. Ребенок семи лет достаточно адекватно оценивает результаты своей деятельности по сравнению с другими детьми, что приводит к становлению представлений о себе и своих возможностях.</a:t>
            </a:r>
          </a:p>
          <a:p>
            <a:pPr>
              <a:buNone/>
            </a:pPr>
            <a:r>
              <a:rPr lang="ru-RU" dirty="0" smtClean="0">
                <a:solidFill>
                  <a:schemeClr val="accent5">
                    <a:lumMod val="50000"/>
                  </a:schemeClr>
                </a:solidFill>
                <a:latin typeface="Times New Roman" pitchFamily="18" charset="0"/>
                <a:cs typeface="Times New Roman" pitchFamily="18" charset="0"/>
              </a:rPr>
              <a:t>     Значительно  обогащается  индивидуальная  интерпретация  </a:t>
            </a:r>
            <a:r>
              <a:rPr lang="ru-RU" i="1" dirty="0" smtClean="0">
                <a:solidFill>
                  <a:schemeClr val="accent5">
                    <a:lumMod val="50000"/>
                  </a:schemeClr>
                </a:solidFill>
                <a:latin typeface="Times New Roman" pitchFamily="18" charset="0"/>
                <a:cs typeface="Times New Roman" pitchFamily="18" charset="0"/>
              </a:rPr>
              <a:t>музыки.</a:t>
            </a:r>
            <a:r>
              <a:rPr lang="ru-RU" dirty="0" smtClean="0">
                <a:solidFill>
                  <a:schemeClr val="accent5">
                    <a:lumMod val="50000"/>
                  </a:schemeClr>
                </a:solidFill>
                <a:latin typeface="Times New Roman" pitchFamily="18" charset="0"/>
                <a:cs typeface="Times New Roman" pitchFamily="18" charset="0"/>
              </a:rPr>
              <a:t>  Ребенок  определяет  к  какому  жанру  принадлежит  прослушанное  произведение.  Чисто  и  выразительно поет,  правильно передавая  мелодию  (ускоряя, замедляя).  Дошкольник  может  самостоятельно придумать  и  показать  танцевальное  или  ритмическое  движение.</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ru-RU" sz="2000" dirty="0" smtClean="0">
                <a:solidFill>
                  <a:schemeClr val="accent5">
                    <a:lumMod val="50000"/>
                  </a:schemeClr>
                </a:solidFill>
                <a:latin typeface="Times New Roman" pitchFamily="18" charset="0"/>
                <a:cs typeface="Times New Roman" pitchFamily="18" charset="0"/>
              </a:rPr>
              <a:t>«От рождения до школы»  под редакцией </a:t>
            </a:r>
            <a:r>
              <a:rPr lang="ru-RU" sz="2000" dirty="0" err="1" smtClean="0">
                <a:solidFill>
                  <a:schemeClr val="accent5">
                    <a:lumMod val="50000"/>
                  </a:schemeClr>
                </a:solidFill>
                <a:latin typeface="Times New Roman" pitchFamily="18" charset="0"/>
                <a:cs typeface="Times New Roman" pitchFamily="18" charset="0"/>
              </a:rPr>
              <a:t>Н.Е.Вераксы</a:t>
            </a:r>
            <a:r>
              <a:rPr lang="ru-RU" sz="2000" dirty="0" smtClean="0">
                <a:solidFill>
                  <a:schemeClr val="accent5">
                    <a:lumMod val="50000"/>
                  </a:schemeClr>
                </a:solidFill>
                <a:latin typeface="Times New Roman" pitchFamily="18" charset="0"/>
                <a:cs typeface="Times New Roman" pitchFamily="18" charset="0"/>
              </a:rPr>
              <a:t>, Т.С.Комаровой, М.А.Васильевой;</a:t>
            </a:r>
          </a:p>
          <a:p>
            <a:r>
              <a:rPr lang="ru-RU" sz="2000" dirty="0" smtClean="0">
                <a:solidFill>
                  <a:schemeClr val="accent5">
                    <a:lumMod val="50000"/>
                  </a:schemeClr>
                </a:solidFill>
                <a:latin typeface="Times New Roman" pitchFamily="18" charset="0"/>
                <a:cs typeface="Times New Roman" pitchFamily="18" charset="0"/>
              </a:rPr>
              <a:t>«Программа логопедической работы по преодолению общего недоразвития речи у детей» под редакцией Т.Б.Филичевой, Г.В.Чиркиной, Н.В.Тумановой (для коррекции речевого развития)</a:t>
            </a:r>
          </a:p>
          <a:p>
            <a:r>
              <a:rPr lang="ru-RU" sz="2000" dirty="0" smtClean="0">
                <a:solidFill>
                  <a:schemeClr val="accent5">
                    <a:lumMod val="50000"/>
                  </a:schemeClr>
                </a:solidFill>
                <a:latin typeface="Times New Roman" pitchFamily="18" charset="0"/>
                <a:cs typeface="Times New Roman" pitchFamily="18" charset="0"/>
              </a:rPr>
              <a:t>«Ребенок в мире поиска» О.В. </a:t>
            </a:r>
            <a:r>
              <a:rPr lang="ru-RU" sz="2000" dirty="0" err="1" smtClean="0">
                <a:solidFill>
                  <a:schemeClr val="accent5">
                    <a:lumMod val="50000"/>
                  </a:schemeClr>
                </a:solidFill>
                <a:latin typeface="Times New Roman" pitchFamily="18" charset="0"/>
                <a:cs typeface="Times New Roman" pitchFamily="18" charset="0"/>
              </a:rPr>
              <a:t>Дыбина</a:t>
            </a:r>
            <a:r>
              <a:rPr lang="ru-RU" sz="2000" dirty="0" smtClean="0">
                <a:solidFill>
                  <a:schemeClr val="accent5">
                    <a:lumMod val="50000"/>
                  </a:schemeClr>
                </a:solidFill>
                <a:latin typeface="Times New Roman" pitchFamily="18" charset="0"/>
                <a:cs typeface="Times New Roman" pitchFamily="18" charset="0"/>
              </a:rPr>
              <a:t>, Н.Н. </a:t>
            </a:r>
            <a:r>
              <a:rPr lang="ru-RU" sz="2000" dirty="0" err="1" smtClean="0">
                <a:solidFill>
                  <a:schemeClr val="accent5">
                    <a:lumMod val="50000"/>
                  </a:schemeClr>
                </a:solidFill>
                <a:latin typeface="Times New Roman" pitchFamily="18" charset="0"/>
                <a:cs typeface="Times New Roman" pitchFamily="18" charset="0"/>
              </a:rPr>
              <a:t>Подъяков</a:t>
            </a:r>
            <a:r>
              <a:rPr lang="ru-RU" sz="2000" dirty="0" smtClean="0">
                <a:solidFill>
                  <a:schemeClr val="accent5">
                    <a:lumMod val="50000"/>
                  </a:schemeClr>
                </a:solidFill>
                <a:latin typeface="Times New Roman" pitchFamily="18" charset="0"/>
                <a:cs typeface="Times New Roman" pitchFamily="18" charset="0"/>
              </a:rPr>
              <a:t>, Н.П. Рахманинова, В.В. Щетинина (для реализации приоритетного направления);</a:t>
            </a:r>
          </a:p>
          <a:p>
            <a:r>
              <a:rPr lang="ru-RU" sz="2000" dirty="0" smtClean="0">
                <a:solidFill>
                  <a:schemeClr val="accent5">
                    <a:lumMod val="50000"/>
                  </a:schemeClr>
                </a:solidFill>
                <a:latin typeface="Times New Roman" pitchFamily="18" charset="0"/>
                <a:cs typeface="Times New Roman" pitchFamily="18" charset="0"/>
              </a:rPr>
              <a:t>«Математика в детском саду» В.П.Новиковой (для реализации приоритетного направления);</a:t>
            </a:r>
          </a:p>
          <a:p>
            <a:r>
              <a:rPr lang="ru-RU" sz="2000" dirty="0" smtClean="0">
                <a:solidFill>
                  <a:schemeClr val="accent5">
                    <a:lumMod val="50000"/>
                  </a:schemeClr>
                </a:solidFill>
                <a:latin typeface="Times New Roman" pitchFamily="18" charset="0"/>
                <a:cs typeface="Times New Roman" pitchFamily="18" charset="0"/>
              </a:rPr>
              <a:t>«Основы здорового образа жизни» Н.П.Смирнова (для реализации регионального компонента).</a:t>
            </a:r>
          </a:p>
        </p:txBody>
      </p:sp>
      <p:sp>
        <p:nvSpPr>
          <p:cNvPr id="2" name="Заголовок 1"/>
          <p:cNvSpPr>
            <a:spLocks noGrp="1"/>
          </p:cNvSpPr>
          <p:nvPr>
            <p:ph type="title"/>
          </p:nvPr>
        </p:nvSpPr>
        <p:spPr>
          <a:xfrm>
            <a:off x="1435608" y="274638"/>
            <a:ext cx="7498080" cy="1138138"/>
          </a:xfrm>
        </p:spPr>
        <p:txBody>
          <a:bodyPr>
            <a:normAutofit fontScale="90000"/>
          </a:bodyPr>
          <a:lstStyle/>
          <a:p>
            <a:pPr algn="ctr"/>
            <a:r>
              <a:rPr lang="ru-RU" sz="2700" b="1" dirty="0" smtClean="0">
                <a:solidFill>
                  <a:schemeClr val="tx2">
                    <a:lumMod val="50000"/>
                  </a:schemeClr>
                </a:solidFill>
                <a:latin typeface="Times New Roman" pitchFamily="18" charset="0"/>
                <a:cs typeface="Times New Roman" pitchFamily="18" charset="0"/>
              </a:rPr>
              <a:t/>
            </a:r>
            <a:br>
              <a:rPr lang="ru-RU" sz="2700" b="1" dirty="0" smtClean="0">
                <a:solidFill>
                  <a:schemeClr val="tx2">
                    <a:lumMod val="50000"/>
                  </a:schemeClr>
                </a:solidFill>
                <a:latin typeface="Times New Roman" pitchFamily="18" charset="0"/>
                <a:cs typeface="Times New Roman" pitchFamily="18" charset="0"/>
              </a:rPr>
            </a:br>
            <a:r>
              <a:rPr lang="ru-RU" sz="2700" b="1" dirty="0" smtClean="0">
                <a:solidFill>
                  <a:schemeClr val="accent5">
                    <a:lumMod val="50000"/>
                  </a:schemeClr>
                </a:solidFill>
                <a:latin typeface="Times New Roman" pitchFamily="18" charset="0"/>
                <a:cs typeface="Times New Roman" pitchFamily="18" charset="0"/>
              </a:rPr>
              <a:t>Программы,  реализуемые в МДОУ «Детский сад комбинированного вида № 226»</a:t>
            </a:r>
            <a:endParaRPr lang="ru-RU" dirty="0">
              <a:solidFill>
                <a:schemeClr val="accent5">
                  <a:lumMod val="50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1785926"/>
            <a:ext cx="7572428" cy="4462474"/>
          </a:xfrm>
        </p:spPr>
        <p:txBody>
          <a:bodyPr/>
          <a:lstStyle/>
          <a:p>
            <a:pPr algn="ctr">
              <a:buNone/>
            </a:pPr>
            <a:r>
              <a:rPr lang="ru-RU" dirty="0" smtClean="0">
                <a:solidFill>
                  <a:schemeClr val="accent5">
                    <a:lumMod val="50000"/>
                  </a:schemeClr>
                </a:solidFill>
                <a:latin typeface="Times New Roman" pitchFamily="18" charset="0"/>
                <a:cs typeface="Times New Roman" pitchFamily="18" charset="0"/>
              </a:rPr>
              <a:t>Программа МДОУ подчеркивает ценность семьи как уникального института воспитания и необходимость развития ответственных и плодотворных отношений с семьями воспитанников.</a:t>
            </a:r>
            <a:endParaRPr lang="ru-RU" dirty="0">
              <a:solidFill>
                <a:schemeClr val="accent5">
                  <a:lumMod val="50000"/>
                </a:schemeClr>
              </a:solidFill>
              <a:latin typeface="Times New Roman" pitchFamily="18" charset="0"/>
              <a:cs typeface="Times New Roman" pitchFamily="18" charset="0"/>
            </a:endParaRPr>
          </a:p>
        </p:txBody>
      </p:sp>
      <p:sp>
        <p:nvSpPr>
          <p:cNvPr id="2" name="Заголовок 1"/>
          <p:cNvSpPr>
            <a:spLocks noGrp="1"/>
          </p:cNvSpPr>
          <p:nvPr>
            <p:ph type="title"/>
          </p:nvPr>
        </p:nvSpPr>
        <p:spPr>
          <a:xfrm>
            <a:off x="1142976" y="285728"/>
            <a:ext cx="7498080" cy="1143000"/>
          </a:xfrm>
        </p:spPr>
        <p:txBody>
          <a:bodyPr>
            <a:normAutofit/>
          </a:bodyPr>
          <a:lstStyle/>
          <a:p>
            <a:pPr algn="ctr"/>
            <a:r>
              <a:rPr lang="ru-RU" sz="2800" b="1" dirty="0" smtClean="0">
                <a:latin typeface="Times New Roman" pitchFamily="18" charset="0"/>
                <a:cs typeface="Times New Roman" pitchFamily="18" charset="0"/>
              </a:rPr>
              <a:t>Взаимодействие с семьями воспитанников</a:t>
            </a:r>
            <a:endParaRPr lang="ru-RU" sz="2800" b="1"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1447800"/>
            <a:ext cx="7719274" cy="5053034"/>
          </a:xfrm>
        </p:spPr>
        <p:txBody>
          <a:bodyPr>
            <a:normAutofit/>
          </a:bodyPr>
          <a:lstStyle/>
          <a:p>
            <a:r>
              <a:rPr lang="ru-RU" sz="2000" dirty="0" smtClean="0">
                <a:solidFill>
                  <a:schemeClr val="accent5">
                    <a:lumMod val="50000"/>
                  </a:schemeClr>
                </a:solidFill>
                <a:latin typeface="Times New Roman" pitchFamily="18" charset="0"/>
                <a:cs typeface="Times New Roman" pitchFamily="18" charset="0"/>
              </a:rPr>
              <a:t>преодолеть авторитаризм и увидеть мир с позиции ребенка;</a:t>
            </a:r>
          </a:p>
          <a:p>
            <a:r>
              <a:rPr lang="ru-RU" sz="2000" dirty="0" smtClean="0">
                <a:solidFill>
                  <a:schemeClr val="accent5">
                    <a:lumMod val="50000"/>
                  </a:schemeClr>
                </a:solidFill>
                <a:latin typeface="Times New Roman" pitchFamily="18" charset="0"/>
                <a:cs typeface="Times New Roman" pitchFamily="18" charset="0"/>
              </a:rPr>
              <a:t>относиться к ребенку как к равному партнеру;</a:t>
            </a:r>
          </a:p>
          <a:p>
            <a:r>
              <a:rPr lang="ru-RU" sz="2000" dirty="0" smtClean="0">
                <a:solidFill>
                  <a:schemeClr val="accent5">
                    <a:lumMod val="50000"/>
                  </a:schemeClr>
                </a:solidFill>
                <a:latin typeface="Times New Roman" pitchFamily="18" charset="0"/>
                <a:cs typeface="Times New Roman" pitchFamily="18" charset="0"/>
              </a:rPr>
              <a:t>понять, что недопустимо сравнивать его с другими детьми;</a:t>
            </a:r>
          </a:p>
          <a:p>
            <a:r>
              <a:rPr lang="ru-RU" sz="2000" dirty="0" smtClean="0">
                <a:solidFill>
                  <a:schemeClr val="accent5">
                    <a:lumMod val="50000"/>
                  </a:schemeClr>
                </a:solidFill>
                <a:latin typeface="Times New Roman" pitchFamily="18" charset="0"/>
                <a:cs typeface="Times New Roman" pitchFamily="18" charset="0"/>
              </a:rPr>
              <a:t>знать сильные и слабые стороны ребенка и учитывать их при воспитании;</a:t>
            </a:r>
          </a:p>
          <a:p>
            <a:r>
              <a:rPr lang="ru-RU" sz="2000" dirty="0" smtClean="0">
                <a:solidFill>
                  <a:schemeClr val="accent5">
                    <a:lumMod val="50000"/>
                  </a:schemeClr>
                </a:solidFill>
                <a:latin typeface="Times New Roman" pitchFamily="18" charset="0"/>
                <a:cs typeface="Times New Roman" pitchFamily="18" charset="0"/>
              </a:rPr>
              <a:t>проявлять искреннюю заинтересованность в его действиях и быть готовыми к эмоциональной поддержке, совместному проживанию его радостей и горестей;</a:t>
            </a:r>
          </a:p>
          <a:p>
            <a:r>
              <a:rPr lang="ru-RU" sz="2000" dirty="0" smtClean="0">
                <a:solidFill>
                  <a:schemeClr val="accent5">
                    <a:lumMod val="50000"/>
                  </a:schemeClr>
                </a:solidFill>
                <a:latin typeface="Times New Roman" pitchFamily="18" charset="0"/>
                <a:cs typeface="Times New Roman" pitchFamily="18" charset="0"/>
              </a:rPr>
              <a:t>установить хорошие доверительные отношения с ребенком.</a:t>
            </a:r>
          </a:p>
          <a:p>
            <a:pPr algn="ctr">
              <a:buNone/>
            </a:pPr>
            <a:endParaRPr lang="ru-RU" sz="2400" b="1" i="1" dirty="0" smtClean="0">
              <a:solidFill>
                <a:schemeClr val="accent5">
                  <a:lumMod val="50000"/>
                </a:schemeClr>
              </a:solidFill>
              <a:latin typeface="Times New Roman" pitchFamily="18" charset="0"/>
              <a:cs typeface="Times New Roman" pitchFamily="18" charset="0"/>
            </a:endParaRPr>
          </a:p>
          <a:p>
            <a:pPr algn="ctr">
              <a:buNone/>
            </a:pPr>
            <a:r>
              <a:rPr lang="ru-RU" sz="2400" b="1" i="1" dirty="0" smtClean="0">
                <a:solidFill>
                  <a:schemeClr val="accent5">
                    <a:lumMod val="50000"/>
                  </a:schemeClr>
                </a:solidFill>
                <a:latin typeface="Times New Roman" pitchFamily="18" charset="0"/>
                <a:cs typeface="Times New Roman" pitchFamily="18" charset="0"/>
              </a:rPr>
              <a:t>Вовлечение родителей в образовательный процесс важно не потому, что этого хочет воспитатель, а потому, что это необходимо для развития собственного ребенка.</a:t>
            </a:r>
            <a:endParaRPr lang="ru-RU" sz="2400" b="1" i="1" dirty="0">
              <a:solidFill>
                <a:schemeClr val="accent5">
                  <a:lumMod val="50000"/>
                </a:schemeClr>
              </a:solidFill>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a:bodyPr>
          <a:lstStyle/>
          <a:p>
            <a:pPr algn="ctr"/>
            <a:r>
              <a:rPr lang="ru-RU" sz="2400" b="1" dirty="0" smtClean="0">
                <a:latin typeface="Times New Roman" pitchFamily="18" charset="0"/>
                <a:cs typeface="Times New Roman" pitchFamily="18" charset="0"/>
              </a:rPr>
              <a:t>Участие родителей в жизни малыша не только дома, но и в ДОУ помогает:</a:t>
            </a:r>
            <a:endParaRPr lang="ru-RU" sz="2400" b="1"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1643050"/>
            <a:ext cx="7498080" cy="4605350"/>
          </a:xfrm>
        </p:spPr>
        <p:txBody>
          <a:bodyPr>
            <a:normAutofit/>
          </a:bodyPr>
          <a:lstStyle/>
          <a:p>
            <a:pPr algn="ctr">
              <a:buNone/>
            </a:pPr>
            <a:r>
              <a:rPr lang="ru-RU" sz="2400" b="1" i="1" dirty="0" smtClean="0">
                <a:solidFill>
                  <a:schemeClr val="accent5">
                    <a:lumMod val="50000"/>
                  </a:schemeClr>
                </a:solidFill>
                <a:latin typeface="Times New Roman" pitchFamily="18" charset="0"/>
                <a:cs typeface="Times New Roman" pitchFamily="18" charset="0"/>
              </a:rPr>
              <a:t>Направления работы с родителями:</a:t>
            </a:r>
          </a:p>
          <a:p>
            <a:pPr algn="ctr">
              <a:buNone/>
            </a:pPr>
            <a:endParaRPr lang="ru-RU" sz="2400" b="1" i="1" dirty="0" smtClean="0">
              <a:solidFill>
                <a:schemeClr val="accent5">
                  <a:lumMod val="50000"/>
                </a:schemeClr>
              </a:solidFill>
              <a:latin typeface="Times New Roman" pitchFamily="18" charset="0"/>
              <a:cs typeface="Times New Roman" pitchFamily="18" charset="0"/>
            </a:endParaRPr>
          </a:p>
          <a:p>
            <a:r>
              <a:rPr lang="ru-RU" sz="2800" dirty="0" smtClean="0">
                <a:solidFill>
                  <a:schemeClr val="accent5">
                    <a:lumMod val="50000"/>
                  </a:schemeClr>
                </a:solidFill>
                <a:latin typeface="Times New Roman" pitchFamily="18" charset="0"/>
                <a:cs typeface="Times New Roman" pitchFamily="18" charset="0"/>
              </a:rPr>
              <a:t>Оказание помощи семье в воспитании ребенка</a:t>
            </a:r>
          </a:p>
          <a:p>
            <a:r>
              <a:rPr lang="ru-RU" sz="2800" dirty="0" smtClean="0">
                <a:solidFill>
                  <a:schemeClr val="accent5">
                    <a:lumMod val="50000"/>
                  </a:schemeClr>
                </a:solidFill>
                <a:latin typeface="Times New Roman" pitchFamily="18" charset="0"/>
                <a:cs typeface="Times New Roman" pitchFamily="18" charset="0"/>
              </a:rPr>
              <a:t>Вовлечение семьи в образовательный процесс</a:t>
            </a:r>
          </a:p>
          <a:p>
            <a:r>
              <a:rPr lang="ru-RU" sz="2800" dirty="0" smtClean="0">
                <a:solidFill>
                  <a:schemeClr val="accent5">
                    <a:lumMod val="50000"/>
                  </a:schemeClr>
                </a:solidFill>
                <a:latin typeface="Times New Roman" pitchFamily="18" charset="0"/>
                <a:cs typeface="Times New Roman" pitchFamily="18" charset="0"/>
              </a:rPr>
              <a:t>Культурно-просветительская работа</a:t>
            </a:r>
          </a:p>
          <a:p>
            <a:r>
              <a:rPr lang="ru-RU" sz="2800" dirty="0" smtClean="0">
                <a:solidFill>
                  <a:schemeClr val="accent5">
                    <a:lumMod val="50000"/>
                  </a:schemeClr>
                </a:solidFill>
                <a:latin typeface="Times New Roman" pitchFamily="18" charset="0"/>
                <a:cs typeface="Times New Roman" pitchFamily="18" charset="0"/>
              </a:rPr>
              <a:t>Создание условий для реализации личности ребенка</a:t>
            </a:r>
            <a:endParaRPr lang="ru-RU" sz="2800" dirty="0">
              <a:solidFill>
                <a:schemeClr val="accent5">
                  <a:lumMod val="50000"/>
                </a:schemeClr>
              </a:solidFill>
              <a:latin typeface="Times New Roman" pitchFamily="18" charset="0"/>
              <a:cs typeface="Times New Roman" pitchFamily="18" charset="0"/>
            </a:endParaRPr>
          </a:p>
        </p:txBody>
      </p:sp>
      <p:sp>
        <p:nvSpPr>
          <p:cNvPr id="2" name="Заголовок 1"/>
          <p:cNvSpPr>
            <a:spLocks noGrp="1"/>
          </p:cNvSpPr>
          <p:nvPr>
            <p:ph type="title"/>
          </p:nvPr>
        </p:nvSpPr>
        <p:spPr>
          <a:xfrm>
            <a:off x="1428728" y="274638"/>
            <a:ext cx="7504960" cy="1082660"/>
          </a:xfrm>
        </p:spPr>
        <p:txBody>
          <a:bodyPr>
            <a:normAutofit/>
          </a:bodyPr>
          <a:lstStyle/>
          <a:p>
            <a:pPr algn="ctr"/>
            <a:r>
              <a:rPr lang="ru-RU" sz="2400" b="1" dirty="0" smtClean="0">
                <a:solidFill>
                  <a:schemeClr val="accent5">
                    <a:lumMod val="50000"/>
                  </a:schemeClr>
                </a:solidFill>
                <a:latin typeface="Times New Roman" pitchFamily="18" charset="0"/>
                <a:cs typeface="Times New Roman" pitchFamily="18" charset="0"/>
              </a:rPr>
              <a:t>В МДОУ сложилась модель взаимодействия с родителями</a:t>
            </a:r>
            <a:endParaRPr lang="ru-RU" sz="2400" b="1" dirty="0">
              <a:solidFill>
                <a:schemeClr val="accent5">
                  <a:lumMod val="50000"/>
                </a:schemeClr>
              </a:solidFill>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928670"/>
            <a:ext cx="7498080" cy="5319730"/>
          </a:xfrm>
        </p:spPr>
        <p:txBody>
          <a:bodyPr>
            <a:normAutofit/>
          </a:bodyPr>
          <a:lstStyle/>
          <a:p>
            <a:r>
              <a:rPr lang="ru-RU" sz="2400" dirty="0" smtClean="0">
                <a:solidFill>
                  <a:schemeClr val="accent5">
                    <a:lumMod val="50000"/>
                  </a:schemeClr>
                </a:solidFill>
                <a:latin typeface="Times New Roman" pitchFamily="18" charset="0"/>
                <a:cs typeface="Times New Roman" pitchFamily="18" charset="0"/>
              </a:rPr>
              <a:t>Анкетирование и тестирование</a:t>
            </a:r>
          </a:p>
          <a:p>
            <a:r>
              <a:rPr lang="ru-RU" sz="2400" dirty="0" smtClean="0">
                <a:solidFill>
                  <a:schemeClr val="accent5">
                    <a:lumMod val="50000"/>
                  </a:schemeClr>
                </a:solidFill>
                <a:latin typeface="Times New Roman" pitchFamily="18" charset="0"/>
                <a:cs typeface="Times New Roman" pitchFamily="18" charset="0"/>
              </a:rPr>
              <a:t>Родительские собрания</a:t>
            </a:r>
          </a:p>
          <a:p>
            <a:r>
              <a:rPr lang="ru-RU" sz="2400" dirty="0" smtClean="0">
                <a:solidFill>
                  <a:schemeClr val="accent5">
                    <a:lumMod val="50000"/>
                  </a:schemeClr>
                </a:solidFill>
                <a:latin typeface="Times New Roman" pitchFamily="18" charset="0"/>
                <a:cs typeface="Times New Roman" pitchFamily="18" charset="0"/>
              </a:rPr>
              <a:t>Управление ДОУ через родительские комитеты</a:t>
            </a:r>
          </a:p>
          <a:p>
            <a:r>
              <a:rPr lang="ru-RU" sz="2400" dirty="0" smtClean="0">
                <a:solidFill>
                  <a:schemeClr val="accent5">
                    <a:lumMod val="50000"/>
                  </a:schemeClr>
                </a:solidFill>
                <a:latin typeface="Times New Roman" pitchFamily="18" charset="0"/>
                <a:cs typeface="Times New Roman" pitchFamily="18" charset="0"/>
              </a:rPr>
              <a:t>Консультирование</a:t>
            </a:r>
          </a:p>
          <a:p>
            <a:r>
              <a:rPr lang="ru-RU" sz="2400" dirty="0" smtClean="0">
                <a:solidFill>
                  <a:schemeClr val="accent5">
                    <a:lumMod val="50000"/>
                  </a:schemeClr>
                </a:solidFill>
                <a:latin typeface="Times New Roman" pitchFamily="18" charset="0"/>
                <a:cs typeface="Times New Roman" pitchFamily="18" charset="0"/>
              </a:rPr>
              <a:t>Тренинги, семинары-практикумы</a:t>
            </a:r>
          </a:p>
          <a:p>
            <a:r>
              <a:rPr lang="ru-RU" sz="2400" dirty="0" smtClean="0">
                <a:solidFill>
                  <a:schemeClr val="accent5">
                    <a:lumMod val="50000"/>
                  </a:schemeClr>
                </a:solidFill>
                <a:latin typeface="Times New Roman" pitchFamily="18" charset="0"/>
                <a:cs typeface="Times New Roman" pitchFamily="18" charset="0"/>
              </a:rPr>
              <a:t>Родительские уголки и информационные стенды</a:t>
            </a:r>
          </a:p>
          <a:p>
            <a:r>
              <a:rPr lang="ru-RU" sz="2400" dirty="0" smtClean="0">
                <a:solidFill>
                  <a:schemeClr val="accent5">
                    <a:lumMod val="50000"/>
                  </a:schemeClr>
                </a:solidFill>
                <a:latin typeface="Times New Roman" pitchFamily="18" charset="0"/>
                <a:cs typeface="Times New Roman" pitchFamily="18" charset="0"/>
              </a:rPr>
              <a:t>Участие в создании развивающей среды</a:t>
            </a:r>
          </a:p>
          <a:p>
            <a:r>
              <a:rPr lang="ru-RU" sz="2400" dirty="0" smtClean="0">
                <a:solidFill>
                  <a:schemeClr val="accent5">
                    <a:lumMod val="50000"/>
                  </a:schemeClr>
                </a:solidFill>
                <a:latin typeface="Times New Roman" pitchFamily="18" charset="0"/>
                <a:cs typeface="Times New Roman" pitchFamily="18" charset="0"/>
              </a:rPr>
              <a:t>Участие в педагогическом процессе (привлечение к подготовке утренников, праздников)</a:t>
            </a:r>
          </a:p>
          <a:p>
            <a:r>
              <a:rPr lang="ru-RU" sz="2400" dirty="0" smtClean="0">
                <a:solidFill>
                  <a:schemeClr val="accent5">
                    <a:lumMod val="50000"/>
                  </a:schemeClr>
                </a:solidFill>
                <a:latin typeface="Times New Roman" pitchFamily="18" charset="0"/>
                <a:cs typeface="Times New Roman" pitchFamily="18" charset="0"/>
              </a:rPr>
              <a:t>Совместные мероприятия с участием воспитанников, педагогов и родителей</a:t>
            </a:r>
          </a:p>
        </p:txBody>
      </p:sp>
      <p:sp>
        <p:nvSpPr>
          <p:cNvPr id="2" name="Заголовок 1"/>
          <p:cNvSpPr>
            <a:spLocks noGrp="1"/>
          </p:cNvSpPr>
          <p:nvPr>
            <p:ph type="title"/>
          </p:nvPr>
        </p:nvSpPr>
        <p:spPr>
          <a:xfrm>
            <a:off x="1435608" y="274638"/>
            <a:ext cx="7498080" cy="582594"/>
          </a:xfrm>
        </p:spPr>
        <p:txBody>
          <a:bodyPr>
            <a:normAutofit/>
          </a:bodyPr>
          <a:lstStyle/>
          <a:p>
            <a:pPr algn="ctr"/>
            <a:r>
              <a:rPr lang="ru-RU" sz="2400" b="1" dirty="0" smtClean="0">
                <a:latin typeface="Times New Roman" pitchFamily="18" charset="0"/>
                <a:cs typeface="Times New Roman" pitchFamily="18" charset="0"/>
              </a:rPr>
              <a:t>Формы работы по взаимодействию с родителями:</a:t>
            </a:r>
            <a:endParaRPr lang="ru-RU" sz="2400" b="1"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285728"/>
            <a:ext cx="7498080" cy="1052506"/>
          </a:xfrm>
        </p:spPr>
        <p:txBody>
          <a:bodyPr>
            <a:normAutofit/>
          </a:bodyPr>
          <a:lstStyle/>
          <a:p>
            <a:pPr algn="ctr">
              <a:buNone/>
            </a:pPr>
            <a:r>
              <a:rPr lang="ru-RU" sz="4800" b="1" dirty="0" smtClean="0">
                <a:solidFill>
                  <a:srgbClr val="C00000"/>
                </a:solidFill>
                <a:latin typeface="Gabriola" pitchFamily="82" charset="0"/>
              </a:rPr>
              <a:t>СПАСИБО ЗА ВНИМАНИЕ !!!</a:t>
            </a:r>
            <a:endParaRPr lang="ru-RU" sz="4800" b="1" dirty="0">
              <a:solidFill>
                <a:srgbClr val="C00000"/>
              </a:solidFill>
              <a:latin typeface="Gabriola"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928670"/>
            <a:ext cx="8576530" cy="5643602"/>
          </a:xfrm>
        </p:spPr>
        <p:style>
          <a:lnRef idx="2">
            <a:schemeClr val="accent1"/>
          </a:lnRef>
          <a:fillRef idx="1">
            <a:schemeClr val="lt1"/>
          </a:fillRef>
          <a:effectRef idx="0">
            <a:schemeClr val="accent1"/>
          </a:effectRef>
          <a:fontRef idx="minor">
            <a:schemeClr val="dk1"/>
          </a:fontRef>
        </p:style>
        <p:txBody>
          <a:bodyPr>
            <a:normAutofit lnSpcReduction="10000"/>
          </a:bodyPr>
          <a:lstStyle/>
          <a:p>
            <a:pPr>
              <a:buNone/>
            </a:pPr>
            <a:r>
              <a:rPr lang="ru-RU" sz="1600" b="1" u="sng" dirty="0" smtClean="0">
                <a:solidFill>
                  <a:schemeClr val="accent5">
                    <a:lumMod val="50000"/>
                  </a:schemeClr>
                </a:solidFill>
                <a:latin typeface="Times New Roman" pitchFamily="18" charset="0"/>
                <a:cs typeface="Times New Roman" pitchFamily="18" charset="0"/>
              </a:rPr>
              <a:t>Федеральные законы:</a:t>
            </a:r>
          </a:p>
          <a:p>
            <a:pPr>
              <a:buNone/>
            </a:pPr>
            <a:r>
              <a:rPr lang="ru-RU" sz="1600" dirty="0" smtClean="0">
                <a:solidFill>
                  <a:schemeClr val="accent5">
                    <a:lumMod val="50000"/>
                  </a:schemeClr>
                </a:solidFill>
                <a:latin typeface="Times New Roman" pitchFamily="18" charset="0"/>
                <a:cs typeface="Times New Roman" pitchFamily="18" charset="0"/>
              </a:rPr>
              <a:t>Конвенция о правах ребенка</a:t>
            </a:r>
          </a:p>
          <a:p>
            <a:pPr lvl="0">
              <a:buNone/>
            </a:pPr>
            <a:r>
              <a:rPr lang="ru-RU" sz="1600" dirty="0" smtClean="0">
                <a:solidFill>
                  <a:schemeClr val="accent5">
                    <a:lumMod val="50000"/>
                  </a:schemeClr>
                </a:solidFill>
                <a:latin typeface="Times New Roman" pitchFamily="18" charset="0"/>
                <a:cs typeface="Times New Roman" pitchFamily="18" charset="0"/>
              </a:rPr>
              <a:t>Федеральный закон  «Об образовании в РФ» от 29 декабря 2012 г. № 273-ФЗ</a:t>
            </a:r>
          </a:p>
          <a:p>
            <a:pPr lvl="0">
              <a:buNone/>
            </a:pPr>
            <a:r>
              <a:rPr lang="ru-RU" sz="1600" b="1" u="sng" dirty="0" smtClean="0">
                <a:solidFill>
                  <a:schemeClr val="accent5">
                    <a:lumMod val="50000"/>
                  </a:schemeClr>
                </a:solidFill>
                <a:latin typeface="Times New Roman" pitchFamily="18" charset="0"/>
                <a:cs typeface="Times New Roman" pitchFamily="18" charset="0"/>
              </a:rPr>
              <a:t>Постановления Правительства Российской Федерации:</a:t>
            </a:r>
          </a:p>
          <a:p>
            <a:pPr lvl="0">
              <a:buNone/>
            </a:pPr>
            <a:r>
              <a:rPr lang="ru-RU" sz="1600" dirty="0" smtClean="0">
                <a:solidFill>
                  <a:schemeClr val="accent5">
                    <a:lumMod val="50000"/>
                  </a:schemeClr>
                </a:solidFill>
                <a:latin typeface="Times New Roman" pitchFamily="18" charset="0"/>
                <a:cs typeface="Times New Roman" pitchFamily="18" charset="0"/>
              </a:rPr>
              <a:t>Приказом  Министерства образования и науки РФ от 30 августа 2013 г. № 1014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a:t>
            </a:r>
            <a:r>
              <a:rPr lang="ru-RU" sz="1600" b="1" dirty="0" smtClean="0">
                <a:solidFill>
                  <a:schemeClr val="accent5">
                    <a:lumMod val="50000"/>
                  </a:schemeClr>
                </a:solidFill>
                <a:latin typeface="Times New Roman" pitchFamily="18" charset="0"/>
                <a:cs typeface="Times New Roman" pitchFamily="18" charset="0"/>
              </a:rPr>
              <a:t> </a:t>
            </a:r>
            <a:r>
              <a:rPr lang="ru-RU" sz="1600" dirty="0" smtClean="0">
                <a:solidFill>
                  <a:schemeClr val="accent5">
                    <a:lumMod val="50000"/>
                  </a:schemeClr>
                </a:solidFill>
                <a:latin typeface="Times New Roman" pitchFamily="18" charset="0"/>
                <a:cs typeface="Times New Roman" pitchFamily="18" charset="0"/>
              </a:rPr>
              <a:t>(Зарегистрировано в Минюсте России 26.09.2013 № 30038)</a:t>
            </a:r>
          </a:p>
          <a:p>
            <a:pPr>
              <a:buNone/>
            </a:pPr>
            <a:r>
              <a:rPr lang="ru-RU" sz="1600" b="1" u="sng" dirty="0" smtClean="0">
                <a:solidFill>
                  <a:schemeClr val="accent5">
                    <a:lumMod val="50000"/>
                  </a:schemeClr>
                </a:solidFill>
                <a:latin typeface="Times New Roman" pitchFamily="18" charset="0"/>
                <a:cs typeface="Times New Roman" pitchFamily="18" charset="0"/>
              </a:rPr>
              <a:t>Нормативно-правовые документы Министерства Образования РФ:</a:t>
            </a:r>
          </a:p>
          <a:p>
            <a:pPr>
              <a:buNone/>
            </a:pPr>
            <a:r>
              <a:rPr lang="ru-RU" sz="1600" dirty="0" smtClean="0">
                <a:solidFill>
                  <a:schemeClr val="accent5">
                    <a:lumMod val="50000"/>
                  </a:schemeClr>
                </a:solidFill>
                <a:latin typeface="Times New Roman" pitchFamily="18" charset="0"/>
                <a:cs typeface="Times New Roman" pitchFamily="18" charset="0"/>
              </a:rPr>
              <a:t>Приказ  Министерства образования и науки РФ от 17 октября 2013 г. № 1155 «Об утверждении федерального государственного образовательного стандарта дошкольного образования» (Зарегистрировано в Минюсте РФ 14 ноября 2013 г. № 30384)</a:t>
            </a:r>
          </a:p>
          <a:p>
            <a:pPr>
              <a:buNone/>
            </a:pPr>
            <a:r>
              <a:rPr lang="ru-RU" sz="1600" dirty="0" smtClean="0">
                <a:solidFill>
                  <a:schemeClr val="accent5">
                    <a:lumMod val="50000"/>
                  </a:schemeClr>
                </a:solidFill>
                <a:latin typeface="Times New Roman" pitchFamily="18" charset="0"/>
                <a:cs typeface="Times New Roman" pitchFamily="18" charset="0"/>
              </a:rPr>
              <a:t>Санитарно-эпидемиологические требования к устройству, содержанию и организации режима работы в дошкольных организациях </a:t>
            </a:r>
            <a:r>
              <a:rPr lang="ru-RU" sz="1600" dirty="0" err="1" smtClean="0">
                <a:solidFill>
                  <a:schemeClr val="accent5">
                    <a:lumMod val="50000"/>
                  </a:schemeClr>
                </a:solidFill>
                <a:latin typeface="Times New Roman" pitchFamily="18" charset="0"/>
                <a:cs typeface="Times New Roman" pitchFamily="18" charset="0"/>
              </a:rPr>
              <a:t>СанПиН</a:t>
            </a:r>
            <a:r>
              <a:rPr lang="ru-RU" sz="1600" dirty="0" smtClean="0">
                <a:solidFill>
                  <a:schemeClr val="accent5">
                    <a:lumMod val="50000"/>
                  </a:schemeClr>
                </a:solidFill>
                <a:latin typeface="Times New Roman" pitchFamily="18" charset="0"/>
                <a:cs typeface="Times New Roman" pitchFamily="18" charset="0"/>
              </a:rPr>
              <a:t> 2.4.1.3049-13 (Постановление Главного государственного санитарного врача РФ от  15.05.2013 № 26)</a:t>
            </a:r>
          </a:p>
          <a:p>
            <a:pPr lvl="0">
              <a:buNone/>
            </a:pPr>
            <a:r>
              <a:rPr lang="ru-RU" sz="1600" dirty="0" smtClean="0">
                <a:solidFill>
                  <a:schemeClr val="accent5">
                    <a:lumMod val="50000"/>
                  </a:schemeClr>
                </a:solidFill>
                <a:latin typeface="Times New Roman" pitchFamily="18" charset="0"/>
                <a:cs typeface="Times New Roman" pitchFamily="18" charset="0"/>
              </a:rPr>
              <a:t>Письмом Министерства образования и науки РФ и Департамента общего образования от 28 февраля 2014 года № 08-249 «Комментарии к ФГОС дошкольного образования» </a:t>
            </a:r>
          </a:p>
          <a:p>
            <a:pPr>
              <a:buNone/>
            </a:pPr>
            <a:r>
              <a:rPr lang="ru-RU" sz="1600" b="1" u="sng" dirty="0" smtClean="0">
                <a:solidFill>
                  <a:schemeClr val="accent5">
                    <a:lumMod val="50000"/>
                  </a:schemeClr>
                </a:solidFill>
                <a:latin typeface="Times New Roman" pitchFamily="18" charset="0"/>
                <a:cs typeface="Times New Roman" pitchFamily="18" charset="0"/>
              </a:rPr>
              <a:t>Основными средствами реализации предназначения ДОУ, являются:</a:t>
            </a:r>
          </a:p>
          <a:p>
            <a:pPr>
              <a:buNone/>
            </a:pPr>
            <a:r>
              <a:rPr lang="ru-RU" sz="1600" dirty="0" smtClean="0">
                <a:solidFill>
                  <a:schemeClr val="accent5">
                    <a:lumMod val="50000"/>
                  </a:schemeClr>
                </a:solidFill>
                <a:latin typeface="Times New Roman" pitchFamily="18" charset="0"/>
                <a:cs typeface="Times New Roman" pitchFamily="18" charset="0"/>
              </a:rPr>
              <a:t>Устав ДОУ</a:t>
            </a:r>
          </a:p>
          <a:p>
            <a:pPr>
              <a:buNone/>
            </a:pPr>
            <a:r>
              <a:rPr lang="ru-RU" sz="1600" dirty="0" smtClean="0">
                <a:solidFill>
                  <a:schemeClr val="accent5">
                    <a:lumMod val="50000"/>
                  </a:schemeClr>
                </a:solidFill>
                <a:latin typeface="Times New Roman" pitchFamily="18" charset="0"/>
                <a:cs typeface="Times New Roman" pitchFamily="18" charset="0"/>
              </a:rPr>
              <a:t>Лицензия и локальные правовые акты ДОУ</a:t>
            </a:r>
          </a:p>
          <a:p>
            <a:pPr>
              <a:buNone/>
            </a:pPr>
            <a:r>
              <a:rPr lang="ru-RU" sz="1600" dirty="0" smtClean="0">
                <a:solidFill>
                  <a:schemeClr val="accent5">
                    <a:lumMod val="50000"/>
                  </a:schemeClr>
                </a:solidFill>
                <a:latin typeface="Times New Roman" pitchFamily="18" charset="0"/>
                <a:cs typeface="Times New Roman" pitchFamily="18" charset="0"/>
              </a:rPr>
              <a:t>Правила Внутреннего распорядка</a:t>
            </a:r>
          </a:p>
          <a:p>
            <a:pPr>
              <a:buNone/>
            </a:pPr>
            <a:endParaRPr lang="ru-RU" sz="1600" dirty="0" smtClean="0"/>
          </a:p>
          <a:p>
            <a:pPr lvl="0">
              <a:buNone/>
            </a:pPr>
            <a:endParaRPr lang="ru-RU" sz="1600" dirty="0" smtClean="0"/>
          </a:p>
          <a:p>
            <a:pPr lvl="0">
              <a:buNone/>
            </a:pPr>
            <a:endParaRPr lang="ru-RU" sz="1600" dirty="0" smtClean="0"/>
          </a:p>
          <a:p>
            <a:pPr>
              <a:buNone/>
            </a:pPr>
            <a:endParaRPr lang="ru-RU" sz="1600" b="1" u="sng" dirty="0" smtClean="0"/>
          </a:p>
          <a:p>
            <a:pPr>
              <a:buNone/>
            </a:pPr>
            <a:endParaRPr lang="ru-RU" sz="1600" dirty="0"/>
          </a:p>
        </p:txBody>
      </p:sp>
      <p:sp>
        <p:nvSpPr>
          <p:cNvPr id="2" name="Заголовок 1"/>
          <p:cNvSpPr>
            <a:spLocks noGrp="1"/>
          </p:cNvSpPr>
          <p:nvPr>
            <p:ph type="title"/>
          </p:nvPr>
        </p:nvSpPr>
        <p:spPr>
          <a:xfrm>
            <a:off x="571472" y="142852"/>
            <a:ext cx="8362216" cy="868346"/>
          </a:xfrm>
        </p:spPr>
        <p:txBody>
          <a:bodyPr>
            <a:normAutofit/>
          </a:bodyPr>
          <a:lstStyle/>
          <a:p>
            <a:pPr algn="ctr"/>
            <a:r>
              <a:rPr lang="ru-RU" sz="2000" b="1" dirty="0" smtClean="0">
                <a:solidFill>
                  <a:schemeClr val="accent5">
                    <a:lumMod val="50000"/>
                  </a:schemeClr>
                </a:solidFill>
                <a:latin typeface="Times New Roman" pitchFamily="18" charset="0"/>
                <a:cs typeface="Times New Roman" pitchFamily="18" charset="0"/>
              </a:rPr>
              <a:t>МДОУ «Детский сад комбинированного вида № 226» реализует процесс обучения и воспитания детей, опираясь на:</a:t>
            </a:r>
            <a:endParaRPr lang="ru-RU" sz="2000" b="1" dirty="0">
              <a:solidFill>
                <a:schemeClr val="accent5">
                  <a:lumMod val="50000"/>
                </a:schemeClr>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1714488"/>
            <a:ext cx="7719274" cy="4857784"/>
          </a:xfrm>
        </p:spPr>
        <p:txBody>
          <a:bodyPr>
            <a:noAutofit/>
          </a:bodyPr>
          <a:lstStyle/>
          <a:p>
            <a:pPr algn="ctr">
              <a:buNone/>
            </a:pPr>
            <a:r>
              <a:rPr lang="ru-RU" sz="2400" b="1" dirty="0" smtClean="0">
                <a:solidFill>
                  <a:schemeClr val="accent5">
                    <a:lumMod val="50000"/>
                  </a:schemeClr>
                </a:solidFill>
                <a:latin typeface="Times New Roman" pitchFamily="18" charset="0"/>
                <a:cs typeface="Times New Roman" pitchFamily="18" charset="0"/>
              </a:rPr>
              <a:t>ОПРЕДЕЛЯЕТ</a:t>
            </a:r>
          </a:p>
          <a:p>
            <a:pPr algn="just"/>
            <a:r>
              <a:rPr lang="ru-RU" sz="2400" dirty="0" smtClean="0">
                <a:solidFill>
                  <a:schemeClr val="accent5">
                    <a:lumMod val="50000"/>
                  </a:schemeClr>
                </a:solidFill>
                <a:latin typeface="Times New Roman" pitchFamily="18" charset="0"/>
                <a:cs typeface="Times New Roman" pitchFamily="18" charset="0"/>
              </a:rPr>
              <a:t>Специфику организации воспитательного-образовательного процесса, с учетом федерального государственного образовательного стандарта к дошкольному образованию</a:t>
            </a:r>
          </a:p>
          <a:p>
            <a:pPr algn="just"/>
            <a:r>
              <a:rPr lang="ru-RU" sz="2400" dirty="0" smtClean="0">
                <a:solidFill>
                  <a:schemeClr val="accent5">
                    <a:lumMod val="50000"/>
                  </a:schemeClr>
                </a:solidFill>
                <a:latin typeface="Times New Roman" pitchFamily="18" charset="0"/>
                <a:cs typeface="Times New Roman" pitchFamily="18" charset="0"/>
              </a:rPr>
              <a:t>Разработана с учетом  примерной ООП ДО « От рождения до школы»  </a:t>
            </a:r>
            <a:r>
              <a:rPr lang="ru-RU" sz="2400" dirty="0" err="1" smtClean="0">
                <a:solidFill>
                  <a:schemeClr val="accent5">
                    <a:lumMod val="50000"/>
                  </a:schemeClr>
                </a:solidFill>
                <a:latin typeface="Times New Roman" pitchFamily="18" charset="0"/>
                <a:cs typeface="Times New Roman" pitchFamily="18" charset="0"/>
              </a:rPr>
              <a:t>Н.Е.Вераксы</a:t>
            </a:r>
            <a:r>
              <a:rPr lang="ru-RU" sz="2400" dirty="0" smtClean="0">
                <a:solidFill>
                  <a:schemeClr val="accent5">
                    <a:lumMod val="50000"/>
                  </a:schemeClr>
                </a:solidFill>
                <a:latin typeface="Times New Roman" pitchFamily="18" charset="0"/>
                <a:cs typeface="Times New Roman" pitchFamily="18" charset="0"/>
              </a:rPr>
              <a:t>, Т.С.Комаровой, М.А.Васильевой.</a:t>
            </a:r>
            <a:endParaRPr lang="ru-RU" sz="2400" dirty="0">
              <a:solidFill>
                <a:schemeClr val="accent5">
                  <a:lumMod val="50000"/>
                </a:schemeClr>
              </a:solidFill>
              <a:latin typeface="Times New Roman" pitchFamily="18" charset="0"/>
              <a:cs typeface="Times New Roman" pitchFamily="18" charset="0"/>
            </a:endParaRPr>
          </a:p>
        </p:txBody>
      </p:sp>
      <p:sp>
        <p:nvSpPr>
          <p:cNvPr id="2" name="Заголовок 1"/>
          <p:cNvSpPr>
            <a:spLocks noGrp="1"/>
          </p:cNvSpPr>
          <p:nvPr>
            <p:ph type="title"/>
          </p:nvPr>
        </p:nvSpPr>
        <p:spPr>
          <a:xfrm>
            <a:off x="1428728" y="285728"/>
            <a:ext cx="7498080" cy="1428760"/>
          </a:xfrm>
        </p:spPr>
        <p:txBody>
          <a:bodyPr>
            <a:noAutofit/>
          </a:bodyPr>
          <a:lstStyle/>
          <a:p>
            <a:pPr algn="ctr"/>
            <a:r>
              <a:rPr lang="ru-RU" sz="2000" b="1" dirty="0" smtClean="0">
                <a:solidFill>
                  <a:schemeClr val="accent5">
                    <a:lumMod val="50000"/>
                  </a:schemeClr>
                </a:solidFill>
                <a:latin typeface="Times New Roman" pitchFamily="18" charset="0"/>
                <a:cs typeface="Times New Roman" pitchFamily="18" charset="0"/>
              </a:rPr>
              <a:t/>
            </a:r>
            <a:br>
              <a:rPr lang="ru-RU" sz="2000" b="1" dirty="0" smtClean="0">
                <a:solidFill>
                  <a:schemeClr val="accent5">
                    <a:lumMod val="50000"/>
                  </a:schemeClr>
                </a:solidFill>
                <a:latin typeface="Times New Roman" pitchFamily="18" charset="0"/>
                <a:cs typeface="Times New Roman" pitchFamily="18" charset="0"/>
              </a:rPr>
            </a:br>
            <a:r>
              <a:rPr lang="ru-RU" sz="2400" b="1" dirty="0" smtClean="0">
                <a:solidFill>
                  <a:schemeClr val="accent5">
                    <a:lumMod val="50000"/>
                  </a:schemeClr>
                </a:solidFill>
                <a:latin typeface="Times New Roman" pitchFamily="18" charset="0"/>
                <a:cs typeface="Times New Roman" pitchFamily="18" charset="0"/>
              </a:rPr>
              <a:t>Основная общеобразовательная программа МДОУ</a:t>
            </a:r>
            <a:br>
              <a:rPr lang="ru-RU" sz="2400" b="1" dirty="0" smtClean="0">
                <a:solidFill>
                  <a:schemeClr val="accent5">
                    <a:lumMod val="50000"/>
                  </a:schemeClr>
                </a:solidFill>
                <a:latin typeface="Times New Roman" pitchFamily="18" charset="0"/>
                <a:cs typeface="Times New Roman" pitchFamily="18" charset="0"/>
              </a:rPr>
            </a:br>
            <a:r>
              <a:rPr lang="ru-RU" sz="2400" b="1" dirty="0" smtClean="0">
                <a:solidFill>
                  <a:schemeClr val="accent5">
                    <a:lumMod val="50000"/>
                  </a:schemeClr>
                </a:solidFill>
                <a:latin typeface="Times New Roman" pitchFamily="18" charset="0"/>
                <a:cs typeface="Times New Roman" pitchFamily="18" charset="0"/>
              </a:rPr>
              <a:t>«Детский сад комбинированного </a:t>
            </a:r>
            <a:br>
              <a:rPr lang="ru-RU" sz="2400" b="1" dirty="0" smtClean="0">
                <a:solidFill>
                  <a:schemeClr val="accent5">
                    <a:lumMod val="50000"/>
                  </a:schemeClr>
                </a:solidFill>
                <a:latin typeface="Times New Roman" pitchFamily="18" charset="0"/>
                <a:cs typeface="Times New Roman" pitchFamily="18" charset="0"/>
              </a:rPr>
            </a:br>
            <a:r>
              <a:rPr lang="ru-RU" sz="2400" b="1" dirty="0" smtClean="0">
                <a:solidFill>
                  <a:schemeClr val="accent5">
                    <a:lumMod val="50000"/>
                  </a:schemeClr>
                </a:solidFill>
                <a:latin typeface="Times New Roman" pitchFamily="18" charset="0"/>
                <a:cs typeface="Times New Roman" pitchFamily="18" charset="0"/>
              </a:rPr>
              <a:t>вида № </a:t>
            </a:r>
            <a:r>
              <a:rPr lang="ru-RU" sz="2400" dirty="0" smtClean="0">
                <a:solidFill>
                  <a:schemeClr val="accent5">
                    <a:lumMod val="50000"/>
                  </a:schemeClr>
                </a:solidFill>
                <a:latin typeface="Times New Roman" pitchFamily="18" charset="0"/>
                <a:cs typeface="Times New Roman" pitchFamily="18" charset="0"/>
              </a:rPr>
              <a:t>226</a:t>
            </a:r>
            <a:r>
              <a:rPr lang="ru-RU" sz="2400" b="1" dirty="0" smtClean="0">
                <a:solidFill>
                  <a:schemeClr val="accent5">
                    <a:lumMod val="50000"/>
                  </a:schemeClr>
                </a:solidFill>
                <a:latin typeface="Times New Roman" pitchFamily="18" charset="0"/>
                <a:cs typeface="Times New Roman" pitchFamily="18" charset="0"/>
              </a:rPr>
              <a:t>» </a:t>
            </a:r>
            <a:r>
              <a:rPr lang="ru-RU" sz="2000" b="1" dirty="0" smtClean="0">
                <a:solidFill>
                  <a:schemeClr val="accent5">
                    <a:lumMod val="50000"/>
                  </a:schemeClr>
                </a:solidFill>
                <a:latin typeface="Times New Roman" pitchFamily="18" charset="0"/>
                <a:cs typeface="Times New Roman" pitchFamily="18" charset="0"/>
              </a:rPr>
              <a:t/>
            </a:r>
            <a:br>
              <a:rPr lang="ru-RU" sz="2000" b="1" dirty="0" smtClean="0">
                <a:solidFill>
                  <a:schemeClr val="accent5">
                    <a:lumMod val="50000"/>
                  </a:schemeClr>
                </a:solidFill>
                <a:latin typeface="Times New Roman" pitchFamily="18" charset="0"/>
                <a:cs typeface="Times New Roman" pitchFamily="18" charset="0"/>
              </a:rPr>
            </a:br>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1571612"/>
            <a:ext cx="7862150" cy="4676788"/>
          </a:xfrm>
        </p:spPr>
        <p:style>
          <a:lnRef idx="2">
            <a:schemeClr val="accent1"/>
          </a:lnRef>
          <a:fillRef idx="1">
            <a:schemeClr val="lt1"/>
          </a:fillRef>
          <a:effectRef idx="0">
            <a:schemeClr val="accent1"/>
          </a:effectRef>
          <a:fontRef idx="minor">
            <a:schemeClr val="dk1"/>
          </a:fontRef>
        </p:style>
        <p:txBody>
          <a:bodyPr>
            <a:normAutofit/>
          </a:bodyPr>
          <a:lstStyle/>
          <a:p>
            <a:pPr algn="ctr">
              <a:buNone/>
            </a:pPr>
            <a:r>
              <a:rPr lang="ru-RU" sz="2400" b="1" dirty="0" smtClean="0">
                <a:solidFill>
                  <a:schemeClr val="accent5">
                    <a:lumMod val="50000"/>
                  </a:schemeClr>
                </a:solidFill>
                <a:latin typeface="Times New Roman" pitchFamily="18" charset="0"/>
                <a:cs typeface="Times New Roman" pitchFamily="18" charset="0"/>
              </a:rPr>
              <a:t>ОБЕСПЕЧИВАЕТ:</a:t>
            </a:r>
          </a:p>
          <a:p>
            <a:pPr marL="539496" indent="-457200">
              <a:buNone/>
            </a:pPr>
            <a:r>
              <a:rPr lang="ru-RU" sz="2000" dirty="0" smtClean="0">
                <a:solidFill>
                  <a:schemeClr val="accent5">
                    <a:lumMod val="50000"/>
                  </a:schemeClr>
                </a:solidFill>
                <a:latin typeface="Times New Roman" pitchFamily="18" charset="0"/>
                <a:cs typeface="Times New Roman" pitchFamily="18" charset="0"/>
              </a:rPr>
              <a:t>       </a:t>
            </a:r>
            <a:r>
              <a:rPr lang="ru-RU" sz="2400" dirty="0" smtClean="0">
                <a:solidFill>
                  <a:schemeClr val="accent5">
                    <a:lumMod val="50000"/>
                  </a:schemeClr>
                </a:solidFill>
                <a:latin typeface="Times New Roman" pitchFamily="18" charset="0"/>
                <a:cs typeface="Times New Roman" pitchFamily="18" charset="0"/>
              </a:rPr>
              <a:t>разностороннее развитие детей в возрасте от 3 до 7 лет с учетом их возрастных и индивидуальных особенностей по основным направлениям развития и образования детей (образовательным областям):</a:t>
            </a:r>
          </a:p>
          <a:p>
            <a:pPr marL="539496" indent="-457200"/>
            <a:r>
              <a:rPr lang="ru-RU" sz="2400" b="1" dirty="0" smtClean="0">
                <a:solidFill>
                  <a:schemeClr val="accent5">
                    <a:lumMod val="50000"/>
                  </a:schemeClr>
                </a:solidFill>
                <a:latin typeface="Times New Roman" pitchFamily="18" charset="0"/>
                <a:cs typeface="Times New Roman" pitchFamily="18" charset="0"/>
              </a:rPr>
              <a:t>«Физическое развитие»</a:t>
            </a:r>
          </a:p>
          <a:p>
            <a:pPr marL="539496" indent="-457200"/>
            <a:r>
              <a:rPr lang="ru-RU" sz="2400" b="1" dirty="0" smtClean="0">
                <a:solidFill>
                  <a:schemeClr val="accent5">
                    <a:lumMod val="50000"/>
                  </a:schemeClr>
                </a:solidFill>
                <a:latin typeface="Times New Roman" pitchFamily="18" charset="0"/>
                <a:cs typeface="Times New Roman" pitchFamily="18" charset="0"/>
              </a:rPr>
              <a:t>«Социально – коммуникативное развитие»</a:t>
            </a:r>
          </a:p>
          <a:p>
            <a:pPr marL="539496" indent="-457200"/>
            <a:r>
              <a:rPr lang="ru-RU" sz="2400" b="1" dirty="0" smtClean="0">
                <a:solidFill>
                  <a:schemeClr val="accent5">
                    <a:lumMod val="50000"/>
                  </a:schemeClr>
                </a:solidFill>
                <a:latin typeface="Times New Roman" pitchFamily="18" charset="0"/>
                <a:cs typeface="Times New Roman" pitchFamily="18" charset="0"/>
              </a:rPr>
              <a:t>«Познавательное  развитие»</a:t>
            </a:r>
          </a:p>
          <a:p>
            <a:pPr marL="539496" indent="-457200"/>
            <a:r>
              <a:rPr lang="ru-RU" sz="2400" b="1" dirty="0" smtClean="0">
                <a:solidFill>
                  <a:schemeClr val="accent5">
                    <a:lumMod val="50000"/>
                  </a:schemeClr>
                </a:solidFill>
                <a:latin typeface="Times New Roman" pitchFamily="18" charset="0"/>
                <a:cs typeface="Times New Roman" pitchFamily="18" charset="0"/>
              </a:rPr>
              <a:t>«Речевое развитие»</a:t>
            </a:r>
          </a:p>
          <a:p>
            <a:pPr marL="539496" indent="-457200"/>
            <a:r>
              <a:rPr lang="ru-RU" sz="2400" b="1" dirty="0" smtClean="0">
                <a:solidFill>
                  <a:schemeClr val="accent5">
                    <a:lumMod val="50000"/>
                  </a:schemeClr>
                </a:solidFill>
                <a:latin typeface="Times New Roman" pitchFamily="18" charset="0"/>
                <a:cs typeface="Times New Roman" pitchFamily="18" charset="0"/>
              </a:rPr>
              <a:t>«Художественно-эстетическое развитие»</a:t>
            </a:r>
            <a:endParaRPr lang="ru-RU" sz="2400" dirty="0" smtClean="0">
              <a:solidFill>
                <a:schemeClr val="accent5">
                  <a:lumMod val="50000"/>
                </a:schemeClr>
              </a:solidFill>
              <a:latin typeface="Times New Roman" pitchFamily="18" charset="0"/>
              <a:cs typeface="Times New Roman" pitchFamily="18" charset="0"/>
            </a:endParaRPr>
          </a:p>
          <a:p>
            <a:pPr marL="539496" indent="-457200"/>
            <a:endParaRPr lang="ru-RU" sz="2000" dirty="0" smtClean="0">
              <a:solidFill>
                <a:schemeClr val="accent5">
                  <a:lumMod val="50000"/>
                </a:schemeClr>
              </a:solidFill>
              <a:latin typeface="Times New Roman" pitchFamily="18" charset="0"/>
              <a:cs typeface="Times New Roman" pitchFamily="18" charset="0"/>
            </a:endParaRPr>
          </a:p>
          <a:p>
            <a:endParaRPr lang="ru-RU" sz="2000" dirty="0"/>
          </a:p>
        </p:txBody>
      </p:sp>
      <p:sp>
        <p:nvSpPr>
          <p:cNvPr id="2" name="Заголовок 1"/>
          <p:cNvSpPr>
            <a:spLocks noGrp="1"/>
          </p:cNvSpPr>
          <p:nvPr>
            <p:ph type="title"/>
          </p:nvPr>
        </p:nvSpPr>
        <p:spPr>
          <a:xfrm>
            <a:off x="1435608" y="274638"/>
            <a:ext cx="7498080" cy="1368412"/>
          </a:xfrm>
        </p:spPr>
        <p:txBody>
          <a:bodyPr>
            <a:normAutofit/>
          </a:bodyPr>
          <a:lstStyle/>
          <a:p>
            <a:pPr algn="ctr"/>
            <a:r>
              <a:rPr lang="ru-RU" sz="2400" b="1" dirty="0" smtClean="0">
                <a:solidFill>
                  <a:schemeClr val="accent5">
                    <a:lumMod val="50000"/>
                  </a:schemeClr>
                </a:solidFill>
                <a:latin typeface="Times New Roman" pitchFamily="18" charset="0"/>
                <a:cs typeface="Times New Roman" pitchFamily="18" charset="0"/>
              </a:rPr>
              <a:t>Основная общеобразовательная программа МДОУ</a:t>
            </a:r>
            <a:br>
              <a:rPr lang="ru-RU" sz="2400" b="1" dirty="0" smtClean="0">
                <a:solidFill>
                  <a:schemeClr val="accent5">
                    <a:lumMod val="50000"/>
                  </a:schemeClr>
                </a:solidFill>
                <a:latin typeface="Times New Roman" pitchFamily="18" charset="0"/>
                <a:cs typeface="Times New Roman" pitchFamily="18" charset="0"/>
              </a:rPr>
            </a:br>
            <a:r>
              <a:rPr lang="ru-RU" sz="2400" b="1" dirty="0" smtClean="0">
                <a:solidFill>
                  <a:schemeClr val="accent5">
                    <a:lumMod val="50000"/>
                  </a:schemeClr>
                </a:solidFill>
                <a:latin typeface="Times New Roman" pitchFamily="18" charset="0"/>
                <a:cs typeface="Times New Roman" pitchFamily="18" charset="0"/>
              </a:rPr>
              <a:t>«Детский сад комбинированного </a:t>
            </a:r>
            <a:br>
              <a:rPr lang="ru-RU" sz="2400" b="1" dirty="0" smtClean="0">
                <a:solidFill>
                  <a:schemeClr val="accent5">
                    <a:lumMod val="50000"/>
                  </a:schemeClr>
                </a:solidFill>
                <a:latin typeface="Times New Roman" pitchFamily="18" charset="0"/>
                <a:cs typeface="Times New Roman" pitchFamily="18" charset="0"/>
              </a:rPr>
            </a:br>
            <a:r>
              <a:rPr lang="ru-RU" sz="2400" b="1" dirty="0" smtClean="0">
                <a:solidFill>
                  <a:schemeClr val="accent5">
                    <a:lumMod val="50000"/>
                  </a:schemeClr>
                </a:solidFill>
                <a:latin typeface="Times New Roman" pitchFamily="18" charset="0"/>
                <a:cs typeface="Times New Roman" pitchFamily="18" charset="0"/>
              </a:rPr>
              <a:t>вида № 226»</a:t>
            </a:r>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1643050"/>
            <a:ext cx="7498080" cy="4605350"/>
          </a:xfrm>
        </p:spPr>
        <p:style>
          <a:lnRef idx="2">
            <a:schemeClr val="accent1"/>
          </a:lnRef>
          <a:fillRef idx="1">
            <a:schemeClr val="lt1"/>
          </a:fillRef>
          <a:effectRef idx="0">
            <a:schemeClr val="accent1"/>
          </a:effectRef>
          <a:fontRef idx="minor">
            <a:schemeClr val="dk1"/>
          </a:fontRef>
        </p:style>
        <p:txBody>
          <a:bodyPr>
            <a:normAutofit/>
          </a:bodyPr>
          <a:lstStyle/>
          <a:p>
            <a:pPr algn="ctr">
              <a:buNone/>
            </a:pPr>
            <a:r>
              <a:rPr lang="ru-RU" sz="2400" b="1" dirty="0" smtClean="0">
                <a:solidFill>
                  <a:schemeClr val="accent5">
                    <a:lumMod val="50000"/>
                  </a:schemeClr>
                </a:solidFill>
                <a:latin typeface="Times New Roman" pitchFamily="18" charset="0"/>
                <a:cs typeface="Times New Roman" pitchFamily="18" charset="0"/>
              </a:rPr>
              <a:t>УЧИТЫВАЕТ:</a:t>
            </a:r>
          </a:p>
          <a:p>
            <a:r>
              <a:rPr lang="ru-RU" sz="2400" dirty="0" smtClean="0">
                <a:solidFill>
                  <a:schemeClr val="accent5">
                    <a:lumMod val="50000"/>
                  </a:schemeClr>
                </a:solidFill>
                <a:latin typeface="Times New Roman" pitchFamily="18" charset="0"/>
                <a:cs typeface="Times New Roman" pitchFamily="18" charset="0"/>
              </a:rPr>
              <a:t>потребности воспитанников, их родителей, общественности и социума;</a:t>
            </a:r>
          </a:p>
          <a:p>
            <a:r>
              <a:rPr lang="ru-RU" sz="2400" dirty="0" smtClean="0">
                <a:solidFill>
                  <a:schemeClr val="accent5">
                    <a:lumMod val="50000"/>
                  </a:schemeClr>
                </a:solidFill>
                <a:latin typeface="Times New Roman" pitchFamily="18" charset="0"/>
                <a:cs typeface="Times New Roman" pitchFamily="18" charset="0"/>
              </a:rPr>
              <a:t>возрастные и индивидуальные особенности контингента детей, воспитывающихся в образовательном учреждении, это необходимо для правильной организации образовательного процесса, как в условиях семьи, так и в условиях дошкольного образовательного учреждения.</a:t>
            </a:r>
          </a:p>
          <a:p>
            <a:pPr algn="ctr">
              <a:buNone/>
            </a:pPr>
            <a:endParaRPr lang="ru-RU" sz="2400" dirty="0"/>
          </a:p>
        </p:txBody>
      </p:sp>
      <p:sp>
        <p:nvSpPr>
          <p:cNvPr id="2" name="Заголовок 1"/>
          <p:cNvSpPr>
            <a:spLocks noGrp="1"/>
          </p:cNvSpPr>
          <p:nvPr>
            <p:ph type="title"/>
          </p:nvPr>
        </p:nvSpPr>
        <p:spPr>
          <a:xfrm>
            <a:off x="1435608" y="274638"/>
            <a:ext cx="7498080" cy="1368412"/>
          </a:xfrm>
        </p:spPr>
        <p:txBody>
          <a:bodyPr>
            <a:normAutofit/>
          </a:bodyPr>
          <a:lstStyle/>
          <a:p>
            <a:pPr algn="ctr"/>
            <a:r>
              <a:rPr lang="ru-RU" sz="2400" b="1" dirty="0" smtClean="0">
                <a:solidFill>
                  <a:schemeClr val="accent5">
                    <a:lumMod val="50000"/>
                  </a:schemeClr>
                </a:solidFill>
                <a:latin typeface="Times New Roman" pitchFamily="18" charset="0"/>
                <a:cs typeface="Times New Roman" pitchFamily="18" charset="0"/>
              </a:rPr>
              <a:t>Основная общеобразовательная программа МДОУ</a:t>
            </a:r>
            <a:br>
              <a:rPr lang="ru-RU" sz="2400" b="1" dirty="0" smtClean="0">
                <a:solidFill>
                  <a:schemeClr val="accent5">
                    <a:lumMod val="50000"/>
                  </a:schemeClr>
                </a:solidFill>
                <a:latin typeface="Times New Roman" pitchFamily="18" charset="0"/>
                <a:cs typeface="Times New Roman" pitchFamily="18" charset="0"/>
              </a:rPr>
            </a:br>
            <a:r>
              <a:rPr lang="ru-RU" sz="2400" b="1" dirty="0" smtClean="0">
                <a:solidFill>
                  <a:schemeClr val="accent5">
                    <a:lumMod val="50000"/>
                  </a:schemeClr>
                </a:solidFill>
                <a:latin typeface="Times New Roman" pitchFamily="18" charset="0"/>
                <a:cs typeface="Times New Roman" pitchFamily="18" charset="0"/>
              </a:rPr>
              <a:t>«Детский сад комбинированного </a:t>
            </a:r>
            <a:br>
              <a:rPr lang="ru-RU" sz="2400" b="1" dirty="0" smtClean="0">
                <a:solidFill>
                  <a:schemeClr val="accent5">
                    <a:lumMod val="50000"/>
                  </a:schemeClr>
                </a:solidFill>
                <a:latin typeface="Times New Roman" pitchFamily="18" charset="0"/>
                <a:cs typeface="Times New Roman" pitchFamily="18" charset="0"/>
              </a:rPr>
            </a:br>
            <a:r>
              <a:rPr lang="ru-RU" sz="2400" b="1" dirty="0" smtClean="0">
                <a:solidFill>
                  <a:schemeClr val="accent5">
                    <a:lumMod val="50000"/>
                  </a:schemeClr>
                </a:solidFill>
                <a:latin typeface="Times New Roman" pitchFamily="18" charset="0"/>
                <a:cs typeface="Times New Roman" pitchFamily="18" charset="0"/>
              </a:rPr>
              <a:t>вида № 226»</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714356"/>
            <a:ext cx="8682168" cy="5594964"/>
          </a:xfrm>
        </p:spPr>
        <p:style>
          <a:lnRef idx="2">
            <a:schemeClr val="accent1"/>
          </a:lnRef>
          <a:fillRef idx="1">
            <a:schemeClr val="lt1"/>
          </a:fillRef>
          <a:effectRef idx="0">
            <a:schemeClr val="accent1"/>
          </a:effectRef>
          <a:fontRef idx="minor">
            <a:schemeClr val="dk1"/>
          </a:fontRef>
        </p:style>
        <p:txBody>
          <a:bodyPr>
            <a:noAutofit/>
          </a:bodyPr>
          <a:lstStyle/>
          <a:p>
            <a:pPr>
              <a:buNone/>
            </a:pPr>
            <a:r>
              <a:rPr lang="ru-RU" sz="1200" b="1" dirty="0" smtClean="0">
                <a:solidFill>
                  <a:schemeClr val="accent5">
                    <a:lumMod val="50000"/>
                  </a:schemeClr>
                </a:solidFill>
                <a:latin typeface="Times New Roman" pitchFamily="18" charset="0"/>
                <a:cs typeface="Times New Roman" pitchFamily="18" charset="0"/>
              </a:rPr>
              <a:t>Программа направлена   на реализацию  следующей цели:</a:t>
            </a:r>
          </a:p>
          <a:p>
            <a:pPr lvl="0"/>
            <a:r>
              <a:rPr lang="ru-RU" sz="1200" dirty="0" smtClean="0">
                <a:solidFill>
                  <a:schemeClr val="accent5">
                    <a:lumMod val="50000"/>
                  </a:schemeClr>
                </a:solidFill>
                <a:latin typeface="Times New Roman" pitchFamily="18" charset="0"/>
                <a:cs typeface="Times New Roman" pitchFamily="18" charset="0"/>
              </a:rPr>
              <a:t>Развитие личности детей дошкольного возраста  в различных видах общения и деятельности с учётом их возрастных, индивидуальных, психологических и физиологических особенностей </a:t>
            </a:r>
          </a:p>
          <a:p>
            <a:pPr>
              <a:buNone/>
            </a:pPr>
            <a:r>
              <a:rPr lang="ru-RU" sz="1200" b="1" dirty="0" smtClean="0">
                <a:solidFill>
                  <a:schemeClr val="accent5">
                    <a:lumMod val="50000"/>
                  </a:schemeClr>
                </a:solidFill>
                <a:latin typeface="Times New Roman" pitchFamily="18" charset="0"/>
                <a:cs typeface="Times New Roman" pitchFamily="18" charset="0"/>
              </a:rPr>
              <a:t>Указанная цель реализуется  путем решения следующих задач:</a:t>
            </a:r>
          </a:p>
          <a:p>
            <a:pPr lvl="0"/>
            <a:r>
              <a:rPr lang="ru-RU" sz="1200" dirty="0" smtClean="0">
                <a:solidFill>
                  <a:schemeClr val="accent5">
                    <a:lumMod val="50000"/>
                  </a:schemeClr>
                </a:solidFill>
                <a:latin typeface="Times New Roman" pitchFamily="18" charset="0"/>
                <a:cs typeface="Times New Roman" pitchFamily="18" charset="0"/>
              </a:rPr>
              <a:t> охрана и укрепление  физического и психического здоровья детей, в том числе их эмоционального благополучия </a:t>
            </a:r>
          </a:p>
          <a:p>
            <a:pPr lvl="0"/>
            <a:r>
              <a:rPr lang="ru-RU" sz="1200" dirty="0" smtClean="0">
                <a:solidFill>
                  <a:schemeClr val="accent5">
                    <a:lumMod val="50000"/>
                  </a:schemeClr>
                </a:solidFill>
                <a:latin typeface="Times New Roman" pitchFamily="18" charset="0"/>
                <a:cs typeface="Times New Roman" pitchFamily="18" charset="0"/>
              </a:rPr>
              <a:t> обеспечение равных возможностей для полноценного развития каждого ребенка в период дошкольного детства</a:t>
            </a:r>
          </a:p>
          <a:p>
            <a:pPr lvl="0"/>
            <a:r>
              <a:rPr lang="ru-RU" sz="1200" dirty="0" smtClean="0">
                <a:solidFill>
                  <a:schemeClr val="accent5">
                    <a:lumMod val="50000"/>
                  </a:schemeClr>
                </a:solidFill>
                <a:latin typeface="Times New Roman" pitchFamily="18" charset="0"/>
                <a:cs typeface="Times New Roman" pitchFamily="18" charset="0"/>
              </a:rPr>
              <a:t> обеспечение преемственности целей, задач и содержания образования, реализуемых в рамках образовательных программ различных уровней</a:t>
            </a:r>
          </a:p>
          <a:p>
            <a:pPr lvl="0"/>
            <a:r>
              <a:rPr lang="ru-RU" sz="1200" dirty="0" smtClean="0">
                <a:solidFill>
                  <a:schemeClr val="accent5">
                    <a:lumMod val="50000"/>
                  </a:schemeClr>
                </a:solidFill>
                <a:latin typeface="Times New Roman" pitchFamily="18" charset="0"/>
                <a:cs typeface="Times New Roman" pitchFamily="18" charset="0"/>
              </a:rPr>
              <a:t>создание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ребенка как субъекта отношений с самим собой, другими детьми, взрослыми и миром</a:t>
            </a:r>
          </a:p>
          <a:p>
            <a:pPr lvl="0"/>
            <a:r>
              <a:rPr lang="ru-RU" sz="1200" dirty="0" smtClean="0">
                <a:solidFill>
                  <a:schemeClr val="accent5">
                    <a:lumMod val="50000"/>
                  </a:schemeClr>
                </a:solidFill>
                <a:latin typeface="Times New Roman" pitchFamily="18" charset="0"/>
                <a:cs typeface="Times New Roman" pitchFamily="18" charset="0"/>
              </a:rPr>
              <a:t> объединение обучения и воспитания в целостный образовательный процесс на основе духовно-нравственных и </a:t>
            </a:r>
            <a:r>
              <a:rPr lang="ru-RU" sz="1200" dirty="0" err="1" smtClean="0">
                <a:solidFill>
                  <a:schemeClr val="accent5">
                    <a:lumMod val="50000"/>
                  </a:schemeClr>
                </a:solidFill>
                <a:latin typeface="Times New Roman" pitchFamily="18" charset="0"/>
                <a:cs typeface="Times New Roman" pitchFamily="18" charset="0"/>
              </a:rPr>
              <a:t>социокультурных</a:t>
            </a:r>
            <a:r>
              <a:rPr lang="ru-RU" sz="1200" dirty="0" smtClean="0">
                <a:solidFill>
                  <a:schemeClr val="accent5">
                    <a:lumMod val="50000"/>
                  </a:schemeClr>
                </a:solidFill>
                <a:latin typeface="Times New Roman" pitchFamily="18" charset="0"/>
                <a:cs typeface="Times New Roman" pitchFamily="18" charset="0"/>
              </a:rPr>
              <a:t> ценностей и принятых в обществе правил и норм поведения в интересах человека, семьи, общества</a:t>
            </a:r>
          </a:p>
          <a:p>
            <a:pPr lvl="0"/>
            <a:r>
              <a:rPr lang="ru-RU" sz="1200" dirty="0" smtClean="0">
                <a:solidFill>
                  <a:schemeClr val="accent5">
                    <a:lumMod val="50000"/>
                  </a:schemeClr>
                </a:solidFill>
                <a:latin typeface="Times New Roman" pitchFamily="18" charset="0"/>
                <a:cs typeface="Times New Roman" pitchFamily="18" charset="0"/>
              </a:rPr>
              <a:t>формирование общей культуры личности детей,  в том числе ценностей здорового образа жизни, развития их социальных, нравственных, эстетических, интеллектуальных, физических качеств, инициативности, самостоятельности ребенка, формирования предпосылок учебной деятельности</a:t>
            </a:r>
          </a:p>
          <a:p>
            <a:pPr lvl="0"/>
            <a:r>
              <a:rPr lang="ru-RU" sz="1200" dirty="0" smtClean="0">
                <a:solidFill>
                  <a:schemeClr val="accent5">
                    <a:lumMod val="50000"/>
                  </a:schemeClr>
                </a:solidFill>
                <a:latin typeface="Times New Roman" pitchFamily="18" charset="0"/>
                <a:cs typeface="Times New Roman" pitchFamily="18" charset="0"/>
              </a:rPr>
              <a:t>обеспечение вариативности и разнообразия содержания Программ и организационных форм ДО, возможности формирования Программ различной направленности с учетом образовательных потребностей, способностей и состояния здоровья детей</a:t>
            </a:r>
          </a:p>
          <a:p>
            <a:pPr lvl="0"/>
            <a:r>
              <a:rPr lang="ru-RU" sz="1200" dirty="0" smtClean="0">
                <a:solidFill>
                  <a:schemeClr val="accent5">
                    <a:lumMod val="50000"/>
                  </a:schemeClr>
                </a:solidFill>
                <a:latin typeface="Times New Roman" pitchFamily="18" charset="0"/>
                <a:cs typeface="Times New Roman" pitchFamily="18" charset="0"/>
              </a:rPr>
              <a:t>формирование общей культуры личности детей, в том числе ценностей здорового образа жизни, развития их социальных, нравственных, эстетических, интеллектуальных, физических качеств, инициативности, самостоятельности ребенка, формирования предпосылок учебной деятельности</a:t>
            </a:r>
          </a:p>
          <a:p>
            <a:pPr lvl="0"/>
            <a:r>
              <a:rPr lang="ru-RU" sz="1200" dirty="0" smtClean="0">
                <a:solidFill>
                  <a:schemeClr val="accent5">
                    <a:lumMod val="50000"/>
                  </a:schemeClr>
                </a:solidFill>
                <a:latin typeface="Times New Roman" pitchFamily="18" charset="0"/>
                <a:cs typeface="Times New Roman" pitchFamily="18" charset="0"/>
              </a:rPr>
              <a:t>обеспечение вариативности и разнообразия содержания Программ и организационных форм ДО, возможности формирования Программ различной направленности с учетом образовательных потребностей, способностей и состояния здоровья детей</a:t>
            </a:r>
          </a:p>
          <a:p>
            <a:endParaRPr lang="ru-RU" sz="1200" dirty="0"/>
          </a:p>
        </p:txBody>
      </p:sp>
      <p:sp>
        <p:nvSpPr>
          <p:cNvPr id="2" name="Заголовок 1"/>
          <p:cNvSpPr>
            <a:spLocks noGrp="1"/>
          </p:cNvSpPr>
          <p:nvPr>
            <p:ph type="title"/>
          </p:nvPr>
        </p:nvSpPr>
        <p:spPr>
          <a:xfrm>
            <a:off x="714348" y="214290"/>
            <a:ext cx="7498080" cy="418058"/>
          </a:xfrm>
        </p:spPr>
        <p:txBody>
          <a:bodyPr>
            <a:normAutofit fontScale="90000"/>
          </a:bodyPr>
          <a:lstStyle/>
          <a:p>
            <a:pPr algn="ctr"/>
            <a:r>
              <a:rPr lang="ru-RU" sz="2400" b="1" dirty="0" smtClean="0">
                <a:latin typeface="Times New Roman" pitchFamily="18" charset="0"/>
                <a:cs typeface="Times New Roman" pitchFamily="18" charset="0"/>
              </a:rPr>
              <a:t>Ведущие цели и задачи Программы</a:t>
            </a:r>
            <a:r>
              <a:rPr lang="ru-RU" sz="2400" b="1" dirty="0" smtClean="0">
                <a:solidFill>
                  <a:schemeClr val="accent5">
                    <a:lumMod val="50000"/>
                  </a:schemeClr>
                </a:solidFill>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1643050"/>
            <a:ext cx="7862150" cy="4857784"/>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lvl="0"/>
            <a:r>
              <a:rPr lang="ru-RU" dirty="0" smtClean="0">
                <a:solidFill>
                  <a:schemeClr val="accent5">
                    <a:lumMod val="50000"/>
                  </a:schemeClr>
                </a:solidFill>
                <a:latin typeface="Times New Roman" pitchFamily="18" charset="0"/>
                <a:cs typeface="Times New Roman" pitchFamily="18" charset="0"/>
              </a:rPr>
              <a:t>сохранение и укрепление   физического и психического здоровья детей, в том числе их эмоционального благополучия </a:t>
            </a:r>
          </a:p>
          <a:p>
            <a:pPr lvl="0"/>
            <a:r>
              <a:rPr lang="ru-RU" dirty="0" smtClean="0">
                <a:solidFill>
                  <a:schemeClr val="accent5">
                    <a:lumMod val="50000"/>
                  </a:schemeClr>
                </a:solidFill>
                <a:latin typeface="Times New Roman" pitchFamily="18" charset="0"/>
                <a:cs typeface="Times New Roman" pitchFamily="18" charset="0"/>
              </a:rPr>
              <a:t>формирование основ базовой культуры личности</a:t>
            </a:r>
          </a:p>
          <a:p>
            <a:pPr lvl="0"/>
            <a:r>
              <a:rPr lang="ru-RU" dirty="0" smtClean="0">
                <a:solidFill>
                  <a:schemeClr val="accent5">
                    <a:lumMod val="50000"/>
                  </a:schemeClr>
                </a:solidFill>
                <a:latin typeface="Times New Roman" pitchFamily="18" charset="0"/>
                <a:cs typeface="Times New Roman" pitchFamily="18" charset="0"/>
              </a:rPr>
              <a:t>развитие познавательной активности, любознательности, стремления к самостоятельному познанию и размышлению, развитие умственных способностей и речи ребенка</a:t>
            </a:r>
          </a:p>
          <a:p>
            <a:pPr lvl="0"/>
            <a:r>
              <a:rPr lang="ru-RU" dirty="0" smtClean="0">
                <a:solidFill>
                  <a:schemeClr val="accent5">
                    <a:lumMod val="50000"/>
                  </a:schemeClr>
                </a:solidFill>
                <a:latin typeface="Times New Roman" pitchFamily="18" charset="0"/>
                <a:cs typeface="Times New Roman" pitchFamily="18" charset="0"/>
              </a:rPr>
              <a:t>обеспечение коррекции недостатков речевого развития для достижения воспитанниками физической, интеллектуальной, психологической и личностной готовности к школе (необходимого и достаточного уровня развития ребёнка для успешного освоения им основных общеобразовательных программ начального общего образования)</a:t>
            </a:r>
          </a:p>
          <a:p>
            <a:pPr>
              <a:buNone/>
            </a:pPr>
            <a:endParaRPr lang="ru-RU" dirty="0"/>
          </a:p>
        </p:txBody>
      </p:sp>
      <p:sp>
        <p:nvSpPr>
          <p:cNvPr id="2" name="Заголовок 1"/>
          <p:cNvSpPr>
            <a:spLocks noGrp="1"/>
          </p:cNvSpPr>
          <p:nvPr>
            <p:ph type="title"/>
          </p:nvPr>
        </p:nvSpPr>
        <p:spPr>
          <a:xfrm>
            <a:off x="1435608" y="274638"/>
            <a:ext cx="7498080" cy="1225536"/>
          </a:xfrm>
        </p:spPr>
        <p:txBody>
          <a:bodyPr>
            <a:normAutofit fontScale="90000"/>
          </a:bodyPr>
          <a:lstStyle/>
          <a:p>
            <a:pPr algn="ctr"/>
            <a:r>
              <a:rPr lang="ru-RU" sz="2700" b="1" dirty="0" smtClean="0">
                <a:latin typeface="Times New Roman" pitchFamily="18" charset="0"/>
                <a:cs typeface="Times New Roman" pitchFamily="18" charset="0"/>
              </a:rPr>
              <a:t>Приоритетными задачами развития и воспитания детей являются:</a:t>
            </a:r>
            <a:r>
              <a:rPr lang="ru-RU" sz="2400" dirty="0" smtClean="0"/>
              <a:t/>
            </a:r>
            <a:br>
              <a:rPr lang="ru-RU" sz="2400" dirty="0" smtClean="0"/>
            </a:br>
            <a:endParaRPr lang="ru-RU"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285</TotalTime>
  <Words>4772</Words>
  <Application>Microsoft Office PowerPoint</Application>
  <PresentationFormat>Экран (4:3)</PresentationFormat>
  <Paragraphs>241</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Открытая</vt:lpstr>
      <vt:lpstr>    Краткая презентация  Основной   общеобразовательной программы муниципального дошкольного  образовательного учреждения  «Детский сад комбинированного  вида № 226»  </vt:lpstr>
      <vt:lpstr>Муниципальное дошкольного образовательного учреждение «Детский сад комбинированного вида № 226 </vt:lpstr>
      <vt:lpstr> Программы,  реализуемые в МДОУ «Детский сад комбинированного вида № 226»</vt:lpstr>
      <vt:lpstr>МДОУ «Детский сад комбинированного вида № 226» реализует процесс обучения и воспитания детей, опираясь на:</vt:lpstr>
      <vt:lpstr> Основная общеобразовательная программа МДОУ «Детский сад комбинированного  вида № 226»  </vt:lpstr>
      <vt:lpstr>Основная общеобразовательная программа МДОУ «Детский сад комбинированного  вида № 226»</vt:lpstr>
      <vt:lpstr>Основная общеобразовательная программа МДОУ «Детский сад комбинированного  вида № 226»</vt:lpstr>
      <vt:lpstr>Ведущие цели и задачи Программы:</vt:lpstr>
      <vt:lpstr>Приоритетными задачами развития и воспитания детей являются: </vt:lpstr>
      <vt:lpstr>Эти  цели реализуются в процессе разнообразных видов детской деятельности:</vt:lpstr>
      <vt:lpstr>Принципы основной общеобразовательной программы МДОУ «Детский сад комбинированного  вида № 226»:</vt:lpstr>
      <vt:lpstr>В МДОУ «Детский сад комбинированного вида № 214» воспитываются дети раннего и дошкольного возраста:</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Взаимодействие с семьями воспитанников</vt:lpstr>
      <vt:lpstr>Участие родителей в жизни малыша не только дома, но и в ДОУ помогает:</vt:lpstr>
      <vt:lpstr>В МДОУ сложилась модель взаимодействия с родителями</vt:lpstr>
      <vt:lpstr>Формы работы по взаимодействию с родителями:</vt:lpstr>
      <vt:lpstr>Слайд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Краткая презентация основной общеобразовательной программы муниципального дошкольного  образовательного учреждения  «Детский сад комбинированного  вида № 214»</dc:title>
  <dc:creator>Мария</dc:creator>
  <cp:lastModifiedBy>я</cp:lastModifiedBy>
  <cp:revision>29</cp:revision>
  <dcterms:created xsi:type="dcterms:W3CDTF">2014-09-25T05:41:58Z</dcterms:created>
  <dcterms:modified xsi:type="dcterms:W3CDTF">2016-02-08T06:20:29Z</dcterms:modified>
</cp:coreProperties>
</file>